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753600" cy="5486400"/>
  <p:notesSz cx="6858000" cy="9144000"/>
  <p:embeddedFontLst>
    <p:embeddedFont>
      <p:font typeface="Calibri Light" panose="020F0302020204030204" pitchFamily="34" charset="0"/>
      <p:regular r:id="rId13"/>
      <p: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Vodafone Rg" panose="020B0606080202020204" pitchFamily="34" charset="0"/>
      <p:regular r:id="rId19"/>
      <p:bold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/>
    <p:restoredTop sz="86581" autoAdjust="0"/>
  </p:normalViewPr>
  <p:slideViewPr>
    <p:cSldViewPr snapToGrid="0" snapToObjects="1">
      <p:cViewPr>
        <p:scale>
          <a:sx n="70" d="100"/>
          <a:sy n="70" d="100"/>
        </p:scale>
        <p:origin x="1291" y="4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C8E4B0-2FAE-4B65-8EFF-AC33A05E5B60}" type="datetimeFigureOut">
              <a:rPr lang="tr-TR" smtClean="0"/>
              <a:t>28.04.2023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196C9-322B-48A7-8E03-7EEC7F08C7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3003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196C9-322B-48A7-8E03-7EEC7F08C793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8476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453" y="936861"/>
            <a:ext cx="6487795" cy="1992983"/>
          </a:xfrm>
        </p:spPr>
        <p:txBody>
          <a:bodyPr anchor="b"/>
          <a:lstStyle>
            <a:lvl1pPr algn="ctr">
              <a:defRPr sz="50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4088" y="3006701"/>
            <a:ext cx="5724525" cy="1382101"/>
          </a:xfrm>
        </p:spPr>
        <p:txBody>
          <a:bodyPr/>
          <a:lstStyle>
            <a:lvl1pPr marL="0" indent="0" algn="ctr">
              <a:buNone/>
              <a:defRPr sz="2003"/>
            </a:lvl1pPr>
            <a:lvl2pPr marL="381625" indent="0" algn="ctr">
              <a:buNone/>
              <a:defRPr sz="1669"/>
            </a:lvl2pPr>
            <a:lvl3pPr marL="763250" indent="0" algn="ctr">
              <a:buNone/>
              <a:defRPr sz="1502"/>
            </a:lvl3pPr>
            <a:lvl4pPr marL="1144875" indent="0" algn="ctr">
              <a:buNone/>
              <a:defRPr sz="1336"/>
            </a:lvl4pPr>
            <a:lvl5pPr marL="1526499" indent="0" algn="ctr">
              <a:buNone/>
              <a:defRPr sz="1336"/>
            </a:lvl5pPr>
            <a:lvl6pPr marL="1908124" indent="0" algn="ctr">
              <a:buNone/>
              <a:defRPr sz="1336"/>
            </a:lvl6pPr>
            <a:lvl7pPr marL="2289749" indent="0" algn="ctr">
              <a:buNone/>
              <a:defRPr sz="1336"/>
            </a:lvl7pPr>
            <a:lvl8pPr marL="2671374" indent="0" algn="ctr">
              <a:buNone/>
              <a:defRPr sz="1336"/>
            </a:lvl8pPr>
            <a:lvl9pPr marL="3052999" indent="0" algn="ctr">
              <a:buNone/>
              <a:defRPr sz="133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0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42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62151" y="304778"/>
            <a:ext cx="1645801" cy="48512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4749" y="304778"/>
            <a:ext cx="4841994" cy="48512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48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83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73" y="1427158"/>
            <a:ext cx="6583204" cy="2381243"/>
          </a:xfrm>
        </p:spPr>
        <p:txBody>
          <a:bodyPr anchor="b"/>
          <a:lstStyle>
            <a:lvl1pPr>
              <a:defRPr sz="50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73" y="3830928"/>
            <a:ext cx="6583204" cy="1252239"/>
          </a:xfrm>
        </p:spPr>
        <p:txBody>
          <a:bodyPr/>
          <a:lstStyle>
            <a:lvl1pPr marL="0" indent="0">
              <a:buNone/>
              <a:defRPr sz="2003">
                <a:solidFill>
                  <a:schemeClr val="tx1"/>
                </a:solidFill>
              </a:defRPr>
            </a:lvl1pPr>
            <a:lvl2pPr marL="381625" indent="0">
              <a:buNone/>
              <a:defRPr sz="1669">
                <a:solidFill>
                  <a:schemeClr val="tx1">
                    <a:tint val="75000"/>
                  </a:schemeClr>
                </a:solidFill>
              </a:defRPr>
            </a:lvl2pPr>
            <a:lvl3pPr marL="763250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3pPr>
            <a:lvl4pPr marL="1144875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4pPr>
            <a:lvl5pPr marL="1526499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5pPr>
            <a:lvl6pPr marL="1908124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6pPr>
            <a:lvl7pPr marL="2289749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7pPr>
            <a:lvl8pPr marL="2671374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8pPr>
            <a:lvl9pPr marL="3052999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49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4748" y="1523890"/>
            <a:ext cx="3243898" cy="36321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4054" y="1523890"/>
            <a:ext cx="3243898" cy="36321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5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42" y="304779"/>
            <a:ext cx="6583204" cy="11064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743" y="1403304"/>
            <a:ext cx="3228989" cy="687738"/>
          </a:xfrm>
        </p:spPr>
        <p:txBody>
          <a:bodyPr anchor="b"/>
          <a:lstStyle>
            <a:lvl1pPr marL="0" indent="0">
              <a:buNone/>
              <a:defRPr sz="2003" b="1"/>
            </a:lvl1pPr>
            <a:lvl2pPr marL="381625" indent="0">
              <a:buNone/>
              <a:defRPr sz="1669" b="1"/>
            </a:lvl2pPr>
            <a:lvl3pPr marL="763250" indent="0">
              <a:buNone/>
              <a:defRPr sz="1502" b="1"/>
            </a:lvl3pPr>
            <a:lvl4pPr marL="1144875" indent="0">
              <a:buNone/>
              <a:defRPr sz="1336" b="1"/>
            </a:lvl4pPr>
            <a:lvl5pPr marL="1526499" indent="0">
              <a:buNone/>
              <a:defRPr sz="1336" b="1"/>
            </a:lvl5pPr>
            <a:lvl6pPr marL="1908124" indent="0">
              <a:buNone/>
              <a:defRPr sz="1336" b="1"/>
            </a:lvl6pPr>
            <a:lvl7pPr marL="2289749" indent="0">
              <a:buNone/>
              <a:defRPr sz="1336" b="1"/>
            </a:lvl7pPr>
            <a:lvl8pPr marL="2671374" indent="0">
              <a:buNone/>
              <a:defRPr sz="1336" b="1"/>
            </a:lvl8pPr>
            <a:lvl9pPr marL="3052999" indent="0">
              <a:buNone/>
              <a:defRPr sz="133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43" y="2091042"/>
            <a:ext cx="3228989" cy="3075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4055" y="1403304"/>
            <a:ext cx="3244892" cy="687738"/>
          </a:xfrm>
        </p:spPr>
        <p:txBody>
          <a:bodyPr anchor="b"/>
          <a:lstStyle>
            <a:lvl1pPr marL="0" indent="0">
              <a:buNone/>
              <a:defRPr sz="2003" b="1"/>
            </a:lvl1pPr>
            <a:lvl2pPr marL="381625" indent="0">
              <a:buNone/>
              <a:defRPr sz="1669" b="1"/>
            </a:lvl2pPr>
            <a:lvl3pPr marL="763250" indent="0">
              <a:buNone/>
              <a:defRPr sz="1502" b="1"/>
            </a:lvl3pPr>
            <a:lvl4pPr marL="1144875" indent="0">
              <a:buNone/>
              <a:defRPr sz="1336" b="1"/>
            </a:lvl4pPr>
            <a:lvl5pPr marL="1526499" indent="0">
              <a:buNone/>
              <a:defRPr sz="1336" b="1"/>
            </a:lvl5pPr>
            <a:lvl6pPr marL="1908124" indent="0">
              <a:buNone/>
              <a:defRPr sz="1336" b="1"/>
            </a:lvl6pPr>
            <a:lvl7pPr marL="2289749" indent="0">
              <a:buNone/>
              <a:defRPr sz="1336" b="1"/>
            </a:lvl7pPr>
            <a:lvl8pPr marL="2671374" indent="0">
              <a:buNone/>
              <a:defRPr sz="1336" b="1"/>
            </a:lvl8pPr>
            <a:lvl9pPr marL="3052999" indent="0">
              <a:buNone/>
              <a:defRPr sz="133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4055" y="2091042"/>
            <a:ext cx="3244892" cy="3075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08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3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91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42" y="381635"/>
            <a:ext cx="2461744" cy="1335723"/>
          </a:xfrm>
        </p:spPr>
        <p:txBody>
          <a:bodyPr anchor="b"/>
          <a:lstStyle>
            <a:lvl1pPr>
              <a:defRPr sz="267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4892" y="824227"/>
            <a:ext cx="3864054" cy="4068123"/>
          </a:xfrm>
        </p:spPr>
        <p:txBody>
          <a:bodyPr/>
          <a:lstStyle>
            <a:lvl1pPr>
              <a:defRPr sz="2671"/>
            </a:lvl1pPr>
            <a:lvl2pPr>
              <a:defRPr sz="2337"/>
            </a:lvl2pPr>
            <a:lvl3pPr>
              <a:defRPr sz="2003"/>
            </a:lvl3pPr>
            <a:lvl4pPr>
              <a:defRPr sz="1669"/>
            </a:lvl4pPr>
            <a:lvl5pPr>
              <a:defRPr sz="1669"/>
            </a:lvl5pPr>
            <a:lvl6pPr>
              <a:defRPr sz="1669"/>
            </a:lvl6pPr>
            <a:lvl7pPr>
              <a:defRPr sz="1669"/>
            </a:lvl7pPr>
            <a:lvl8pPr>
              <a:defRPr sz="1669"/>
            </a:lvl8pPr>
            <a:lvl9pPr>
              <a:defRPr sz="16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42" y="1717358"/>
            <a:ext cx="2461744" cy="3181617"/>
          </a:xfrm>
        </p:spPr>
        <p:txBody>
          <a:bodyPr/>
          <a:lstStyle>
            <a:lvl1pPr marL="0" indent="0">
              <a:buNone/>
              <a:defRPr sz="1336"/>
            </a:lvl1pPr>
            <a:lvl2pPr marL="381625" indent="0">
              <a:buNone/>
              <a:defRPr sz="1169"/>
            </a:lvl2pPr>
            <a:lvl3pPr marL="763250" indent="0">
              <a:buNone/>
              <a:defRPr sz="1002"/>
            </a:lvl3pPr>
            <a:lvl4pPr marL="1144875" indent="0">
              <a:buNone/>
              <a:defRPr sz="835"/>
            </a:lvl4pPr>
            <a:lvl5pPr marL="1526499" indent="0">
              <a:buNone/>
              <a:defRPr sz="835"/>
            </a:lvl5pPr>
            <a:lvl6pPr marL="1908124" indent="0">
              <a:buNone/>
              <a:defRPr sz="835"/>
            </a:lvl6pPr>
            <a:lvl7pPr marL="2289749" indent="0">
              <a:buNone/>
              <a:defRPr sz="835"/>
            </a:lvl7pPr>
            <a:lvl8pPr marL="2671374" indent="0">
              <a:buNone/>
              <a:defRPr sz="835"/>
            </a:lvl8pPr>
            <a:lvl9pPr marL="3052999" indent="0">
              <a:buNone/>
              <a:defRPr sz="8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38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42" y="381635"/>
            <a:ext cx="2461744" cy="1335723"/>
          </a:xfrm>
        </p:spPr>
        <p:txBody>
          <a:bodyPr anchor="b"/>
          <a:lstStyle>
            <a:lvl1pPr>
              <a:defRPr sz="267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44892" y="824227"/>
            <a:ext cx="3864054" cy="4068123"/>
          </a:xfrm>
        </p:spPr>
        <p:txBody>
          <a:bodyPr anchor="t"/>
          <a:lstStyle>
            <a:lvl1pPr marL="0" indent="0">
              <a:buNone/>
              <a:defRPr sz="2671"/>
            </a:lvl1pPr>
            <a:lvl2pPr marL="381625" indent="0">
              <a:buNone/>
              <a:defRPr sz="2337"/>
            </a:lvl2pPr>
            <a:lvl3pPr marL="763250" indent="0">
              <a:buNone/>
              <a:defRPr sz="2003"/>
            </a:lvl3pPr>
            <a:lvl4pPr marL="1144875" indent="0">
              <a:buNone/>
              <a:defRPr sz="1669"/>
            </a:lvl4pPr>
            <a:lvl5pPr marL="1526499" indent="0">
              <a:buNone/>
              <a:defRPr sz="1669"/>
            </a:lvl5pPr>
            <a:lvl6pPr marL="1908124" indent="0">
              <a:buNone/>
              <a:defRPr sz="1669"/>
            </a:lvl6pPr>
            <a:lvl7pPr marL="2289749" indent="0">
              <a:buNone/>
              <a:defRPr sz="1669"/>
            </a:lvl7pPr>
            <a:lvl8pPr marL="2671374" indent="0">
              <a:buNone/>
              <a:defRPr sz="1669"/>
            </a:lvl8pPr>
            <a:lvl9pPr marL="3052999" indent="0">
              <a:buNone/>
              <a:defRPr sz="166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42" y="1717358"/>
            <a:ext cx="2461744" cy="3181617"/>
          </a:xfrm>
        </p:spPr>
        <p:txBody>
          <a:bodyPr/>
          <a:lstStyle>
            <a:lvl1pPr marL="0" indent="0">
              <a:buNone/>
              <a:defRPr sz="1336"/>
            </a:lvl1pPr>
            <a:lvl2pPr marL="381625" indent="0">
              <a:buNone/>
              <a:defRPr sz="1169"/>
            </a:lvl2pPr>
            <a:lvl3pPr marL="763250" indent="0">
              <a:buNone/>
              <a:defRPr sz="1002"/>
            </a:lvl3pPr>
            <a:lvl4pPr marL="1144875" indent="0">
              <a:buNone/>
              <a:defRPr sz="835"/>
            </a:lvl4pPr>
            <a:lvl5pPr marL="1526499" indent="0">
              <a:buNone/>
              <a:defRPr sz="835"/>
            </a:lvl5pPr>
            <a:lvl6pPr marL="1908124" indent="0">
              <a:buNone/>
              <a:defRPr sz="835"/>
            </a:lvl6pPr>
            <a:lvl7pPr marL="2289749" indent="0">
              <a:buNone/>
              <a:defRPr sz="835"/>
            </a:lvl7pPr>
            <a:lvl8pPr marL="2671374" indent="0">
              <a:buNone/>
              <a:defRPr sz="835"/>
            </a:lvl8pPr>
            <a:lvl9pPr marL="3052999" indent="0">
              <a:buNone/>
              <a:defRPr sz="8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0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4748" y="304779"/>
            <a:ext cx="6583204" cy="1106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4748" y="1523890"/>
            <a:ext cx="6583204" cy="3632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4748" y="5305788"/>
            <a:ext cx="1717358" cy="304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950DF-CD20-6846-B942-C3FE0C0FE064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8332" y="5305788"/>
            <a:ext cx="2576036" cy="304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90594" y="5305788"/>
            <a:ext cx="1717358" cy="304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MSIPCMContentMarking" descr="{&quot;HashCode&quot;:560427879,&quot;Placement&quot;:&quot;Footer&quot;,&quot;Top&quot;:415.380066,&quot;Left&quot;:0.0,&quot;SlideWidth&quot;:768,&quot;SlideHeight&quot;:432}"/>
          <p:cNvSpPr txBox="1"/>
          <p:nvPr userDrawn="1"/>
        </p:nvSpPr>
        <p:spPr>
          <a:xfrm>
            <a:off x="0" y="5275327"/>
            <a:ext cx="619703" cy="21107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tr-TR" sz="700" smtClean="0">
                <a:solidFill>
                  <a:srgbClr val="000000"/>
                </a:solidFill>
                <a:latin typeface="Calibri" panose="020F0502020204030204" pitchFamily="34" charset="0"/>
              </a:rPr>
              <a:t>C2 General</a:t>
            </a:r>
            <a:endParaRPr lang="tr-TR" sz="7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30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63250" rtl="0" eaLnBrk="1" latinLnBrk="0" hangingPunct="1">
        <a:lnSpc>
          <a:spcPct val="90000"/>
        </a:lnSpc>
        <a:spcBef>
          <a:spcPct val="0"/>
        </a:spcBef>
        <a:buNone/>
        <a:defRPr sz="367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812" indent="-190812" algn="l" defTabSz="763250" rtl="0" eaLnBrk="1" latinLnBrk="0" hangingPunct="1">
        <a:lnSpc>
          <a:spcPct val="90000"/>
        </a:lnSpc>
        <a:spcBef>
          <a:spcPts val="835"/>
        </a:spcBef>
        <a:buFont typeface="Arial" panose="020B0604020202020204" pitchFamily="34" charset="0"/>
        <a:buChar char="•"/>
        <a:defRPr sz="2337" kern="1200">
          <a:solidFill>
            <a:schemeClr val="tx1"/>
          </a:solidFill>
          <a:latin typeface="+mn-lt"/>
          <a:ea typeface="+mn-ea"/>
          <a:cs typeface="+mn-cs"/>
        </a:defRPr>
      </a:lvl1pPr>
      <a:lvl2pPr marL="572437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3" kern="1200">
          <a:solidFill>
            <a:schemeClr val="tx1"/>
          </a:solidFill>
          <a:latin typeface="+mn-lt"/>
          <a:ea typeface="+mn-ea"/>
          <a:cs typeface="+mn-cs"/>
        </a:defRPr>
      </a:lvl2pPr>
      <a:lvl3pPr marL="954062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9" kern="1200">
          <a:solidFill>
            <a:schemeClr val="tx1"/>
          </a:solidFill>
          <a:latin typeface="+mn-lt"/>
          <a:ea typeface="+mn-ea"/>
          <a:cs typeface="+mn-cs"/>
        </a:defRPr>
      </a:lvl3pPr>
      <a:lvl4pPr marL="1335687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4pPr>
      <a:lvl5pPr marL="1717312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5pPr>
      <a:lvl6pPr marL="2098937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6pPr>
      <a:lvl7pPr marL="2480561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7pPr>
      <a:lvl8pPr marL="2862186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8pPr>
      <a:lvl9pPr marL="3243811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1pPr>
      <a:lvl2pPr marL="381625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2pPr>
      <a:lvl3pPr marL="763250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3pPr>
      <a:lvl4pPr marL="1144875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4pPr>
      <a:lvl5pPr marL="1526499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5pPr>
      <a:lvl6pPr marL="1908124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6pPr>
      <a:lvl7pPr marL="2289749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7pPr>
      <a:lvl8pPr marL="2671374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8pPr>
      <a:lvl9pPr marL="3052999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9753600" cy="5486400"/>
            <a:chOff x="0" y="0"/>
            <a:chExt cx="9753600" cy="54864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0000"/>
          </a:blip>
          <a:srcRect/>
          <a:stretch>
            <a:fillRect/>
          </a:stretch>
        </p:blipFill>
        <p:spPr>
          <a:xfrm rot="21600000">
            <a:off x="-220418" y="-659464"/>
            <a:ext cx="10194437" cy="680532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21600000">
            <a:off x="1292010" y="1669008"/>
            <a:ext cx="6369455" cy="2148284"/>
            <a:chOff x="1292010" y="1669008"/>
            <a:chExt cx="6369455" cy="2148284"/>
          </a:xfrm>
        </p:grpSpPr>
        <p:sp>
          <p:nvSpPr>
            <p:cNvPr id="5" name="Freeform 5"/>
            <p:cNvSpPr/>
            <p:nvPr/>
          </p:nvSpPr>
          <p:spPr>
            <a:xfrm>
              <a:off x="1292010" y="1669008"/>
              <a:ext cx="6369455" cy="2148284"/>
            </a:xfrm>
            <a:custGeom>
              <a:avLst/>
              <a:gdLst/>
              <a:ahLst/>
              <a:cxnLst/>
              <a:rect l="0" t="0" r="0" b="0"/>
              <a:pathLst>
                <a:path w="304800" h="112643">
                  <a:moveTo>
                    <a:pt x="248479" y="0"/>
                  </a:moveTo>
                  <a:lnTo>
                    <a:pt x="56321" y="0"/>
                  </a:lnTo>
                  <a:cubicBezTo>
                    <a:pt x="25346" y="0"/>
                    <a:pt x="0" y="25346"/>
                    <a:pt x="0" y="56321"/>
                  </a:cubicBezTo>
                  <a:cubicBezTo>
                    <a:pt x="0" y="87297"/>
                    <a:pt x="25346" y="112643"/>
                    <a:pt x="56321" y="112643"/>
                  </a:cubicBezTo>
                  <a:lnTo>
                    <a:pt x="248479" y="112643"/>
                  </a:lnTo>
                  <a:cubicBezTo>
                    <a:pt x="279454" y="112643"/>
                    <a:pt x="304800" y="87297"/>
                    <a:pt x="304800" y="56321"/>
                  </a:cubicBezTo>
                  <a:cubicBezTo>
                    <a:pt x="304800" y="25346"/>
                    <a:pt x="279454" y="0"/>
                    <a:pt x="248479" y="0"/>
                  </a:cubicBezTo>
                  <a:close/>
                </a:path>
              </a:pathLst>
            </a:custGeom>
            <a:solidFill>
              <a:srgbClr val="000000">
                <a:alpha val="55000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3267075" y="188119"/>
            <a:ext cx="9229725" cy="51911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5317331" y="1595247"/>
            <a:ext cx="3095625" cy="220017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21600000">
            <a:off x="1857375" y="2266950"/>
            <a:ext cx="6198450" cy="866775"/>
          </a:xfrm>
          <a:prstGeom prst="rect">
            <a:avLst/>
          </a:prstGeom>
        </p:spPr>
        <p:txBody>
          <a:bodyPr lIns="0" tIns="97200" rIns="0" bIns="0" rtlCol="0" anchor="t"/>
          <a:lstStyle/>
          <a:p>
            <a:pPr algn="ctr">
              <a:lnSpc>
                <a:spcPts val="6750"/>
              </a:lnSpc>
            </a:pPr>
            <a:r>
              <a:rPr lang="en-US" sz="6750" b="1" i="0" spc="0">
                <a:solidFill>
                  <a:srgbClr val="D0021B">
                    <a:alpha val="100000"/>
                  </a:srgbClr>
                </a:solidFill>
                <a:latin typeface="Vodafone Rg"/>
              </a:rPr>
              <a:t>Future in a </a:t>
            </a:r>
            <a:r>
              <a:rPr lang="en-US" sz="6750" b="1" i="0" spc="0">
                <a:solidFill>
                  <a:srgbClr val="FFFFFF">
                    <a:alpha val="100000"/>
                  </a:srgbClr>
                </a:solidFill>
                <a:latin typeface="Vodafone Rg"/>
              </a:rPr>
              <a:t>Box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 rot="21600000">
            <a:off x="147802" y="63605"/>
            <a:ext cx="5150700" cy="533400"/>
          </a:xfrm>
          <a:prstGeom prst="rect">
            <a:avLst/>
          </a:prstGeom>
        </p:spPr>
        <p:txBody>
          <a:bodyPr lIns="0" tIns="61200" rIns="0" bIns="0" rtlCol="0" anchor="t"/>
          <a:lstStyle/>
          <a:p>
            <a:pPr algn="l">
              <a:lnSpc>
                <a:spcPts val="4200"/>
              </a:lnSpc>
            </a:pPr>
            <a:r>
              <a:rPr lang="tr-TR" sz="3600" b="0" i="0" spc="0" dirty="0" smtClean="0">
                <a:solidFill>
                  <a:srgbClr val="000000">
                    <a:alpha val="100000"/>
                  </a:srgbClr>
                </a:solidFill>
                <a:latin typeface="Vodafone Rg"/>
              </a:rPr>
              <a:t>Back-up</a:t>
            </a:r>
            <a:endParaRPr lang="en-US" sz="3600" b="0" i="0" spc="0" dirty="0">
              <a:solidFill>
                <a:srgbClr val="000000">
                  <a:alpha val="100000"/>
                </a:srgbClr>
              </a:solidFill>
              <a:latin typeface="Vodafone Rg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600555"/>
              </p:ext>
            </p:extLst>
          </p:nvPr>
        </p:nvGraphicFramePr>
        <p:xfrm>
          <a:off x="147800" y="666424"/>
          <a:ext cx="9454795" cy="2474259"/>
        </p:xfrm>
        <a:graphic>
          <a:graphicData uri="http://schemas.openxmlformats.org/drawingml/2006/table">
            <a:tbl>
              <a:tblPr/>
              <a:tblGrid>
                <a:gridCol w="1707522">
                  <a:extLst>
                    <a:ext uri="{9D8B030D-6E8A-4147-A177-3AD203B41FA5}">
                      <a16:colId xmlns:a16="http://schemas.microsoft.com/office/drawing/2014/main" val="3934761055"/>
                    </a:ext>
                  </a:extLst>
                </a:gridCol>
                <a:gridCol w="468348">
                  <a:extLst>
                    <a:ext uri="{9D8B030D-6E8A-4147-A177-3AD203B41FA5}">
                      <a16:colId xmlns:a16="http://schemas.microsoft.com/office/drawing/2014/main" val="2765500163"/>
                    </a:ext>
                  </a:extLst>
                </a:gridCol>
                <a:gridCol w="634223">
                  <a:extLst>
                    <a:ext uri="{9D8B030D-6E8A-4147-A177-3AD203B41FA5}">
                      <a16:colId xmlns:a16="http://schemas.microsoft.com/office/drawing/2014/main" val="3198024642"/>
                    </a:ext>
                  </a:extLst>
                </a:gridCol>
                <a:gridCol w="97572">
                  <a:extLst>
                    <a:ext uri="{9D8B030D-6E8A-4147-A177-3AD203B41FA5}">
                      <a16:colId xmlns:a16="http://schemas.microsoft.com/office/drawing/2014/main" val="2607915630"/>
                    </a:ext>
                  </a:extLst>
                </a:gridCol>
                <a:gridCol w="1795336">
                  <a:extLst>
                    <a:ext uri="{9D8B030D-6E8A-4147-A177-3AD203B41FA5}">
                      <a16:colId xmlns:a16="http://schemas.microsoft.com/office/drawing/2014/main" val="640772456"/>
                    </a:ext>
                  </a:extLst>
                </a:gridCol>
                <a:gridCol w="653738">
                  <a:extLst>
                    <a:ext uri="{9D8B030D-6E8A-4147-A177-3AD203B41FA5}">
                      <a16:colId xmlns:a16="http://schemas.microsoft.com/office/drawing/2014/main" val="1547882075"/>
                    </a:ext>
                  </a:extLst>
                </a:gridCol>
                <a:gridCol w="653738">
                  <a:extLst>
                    <a:ext uri="{9D8B030D-6E8A-4147-A177-3AD203B41FA5}">
                      <a16:colId xmlns:a16="http://schemas.microsoft.com/office/drawing/2014/main" val="3568649022"/>
                    </a:ext>
                  </a:extLst>
                </a:gridCol>
                <a:gridCol w="653738">
                  <a:extLst>
                    <a:ext uri="{9D8B030D-6E8A-4147-A177-3AD203B41FA5}">
                      <a16:colId xmlns:a16="http://schemas.microsoft.com/office/drawing/2014/main" val="3431001775"/>
                    </a:ext>
                  </a:extLst>
                </a:gridCol>
                <a:gridCol w="741552">
                  <a:extLst>
                    <a:ext uri="{9D8B030D-6E8A-4147-A177-3AD203B41FA5}">
                      <a16:colId xmlns:a16="http://schemas.microsoft.com/office/drawing/2014/main" val="4125304549"/>
                    </a:ext>
                  </a:extLst>
                </a:gridCol>
                <a:gridCol w="653738">
                  <a:extLst>
                    <a:ext uri="{9D8B030D-6E8A-4147-A177-3AD203B41FA5}">
                      <a16:colId xmlns:a16="http://schemas.microsoft.com/office/drawing/2014/main" val="1673513731"/>
                    </a:ext>
                  </a:extLst>
                </a:gridCol>
                <a:gridCol w="653738">
                  <a:extLst>
                    <a:ext uri="{9D8B030D-6E8A-4147-A177-3AD203B41FA5}">
                      <a16:colId xmlns:a16="http://schemas.microsoft.com/office/drawing/2014/main" val="1313384177"/>
                    </a:ext>
                  </a:extLst>
                </a:gridCol>
                <a:gridCol w="741552">
                  <a:extLst>
                    <a:ext uri="{9D8B030D-6E8A-4147-A177-3AD203B41FA5}">
                      <a16:colId xmlns:a16="http://schemas.microsoft.com/office/drawing/2014/main" val="113893351"/>
                    </a:ext>
                  </a:extLst>
                </a:gridCol>
              </a:tblGrid>
              <a:tr h="117688"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1" i="0" u="none" strike="noStrike">
                          <a:solidFill>
                            <a:srgbClr val="FFFFFF"/>
                          </a:solidFill>
                          <a:effectLst/>
                          <a:latin typeface="Vodafone Rg" panose="020B0606080202020204" pitchFamily="34" charset="0"/>
                        </a:rPr>
                        <a:t>One off Costs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Sponsor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Price per Box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1" i="0" u="none" strike="noStrike">
                          <a:solidFill>
                            <a:srgbClr val="FFFFFF"/>
                          </a:solidFill>
                          <a:effectLst/>
                          <a:latin typeface="Vodafone Rg" panose="020B0606080202020204" pitchFamily="34" charset="0"/>
                        </a:rPr>
                        <a:t>Fund Raising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1st month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2nd month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3rd month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4rd month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5th month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6th month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403048"/>
                  </a:ext>
                </a:extLst>
              </a:tr>
              <a:tr h="141868"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Devices / Terminal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Huawei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         20.000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Unique donator in a month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   3.000.000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   3.500.000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   4.000.000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       4.750.000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   5.500.000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   6.500.000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0922450"/>
                  </a:ext>
                </a:extLst>
              </a:tr>
              <a:tr h="141868"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Devices / Terminal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Donation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         13.000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Total application from donators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   5.000.000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   7.000.000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   8.250.000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       8.750.000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   9.250.000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11.000.000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1290957"/>
                  </a:ext>
                </a:extLst>
              </a:tr>
              <a:tr h="141868"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Solar Energy Charge System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Donation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         20.000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Total Donation Raised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300.000.000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420.000.000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495.000.000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 525.000.000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555.000.000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660.000.000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1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2.955.000.000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2082079"/>
                  </a:ext>
                </a:extLst>
              </a:tr>
              <a:tr h="141868"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Logistics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Donation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            1.000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3105655"/>
                  </a:ext>
                </a:extLst>
              </a:tr>
              <a:tr h="141868"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1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Total One off Costs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1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1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        54.000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64592"/>
                  </a:ext>
                </a:extLst>
              </a:tr>
              <a:tr h="117688"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805474"/>
                  </a:ext>
                </a:extLst>
              </a:tr>
              <a:tr h="117688"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1" i="0" u="none" strike="noStrike">
                          <a:solidFill>
                            <a:srgbClr val="FFFFFF"/>
                          </a:solidFill>
                          <a:effectLst/>
                          <a:latin typeface="Vodafone Rg" panose="020B0606080202020204" pitchFamily="34" charset="0"/>
                        </a:rPr>
                        <a:t>Monthly Reccuring Costs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Sponsor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Price per Box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1" i="0" u="none" strike="noStrike">
                          <a:solidFill>
                            <a:srgbClr val="FFFFFF"/>
                          </a:solidFill>
                          <a:effectLst/>
                          <a:latin typeface="Vodafone Rg" panose="020B0606080202020204" pitchFamily="34" charset="0"/>
                        </a:rPr>
                        <a:t>Results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1st month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2nd month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3rd month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4rd month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5th month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6th month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8903872"/>
                  </a:ext>
                </a:extLst>
              </a:tr>
              <a:tr h="141868"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Red Box (mobile connectivity)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Vodafone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                500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Number of boxes that can be purchased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             8.824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          12.353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          14.559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              15.441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          16.324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          19.412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1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              86.912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3262436"/>
                  </a:ext>
                </a:extLst>
              </a:tr>
              <a:tr h="141868"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Satellite Back-up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Vodafone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            1.500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Total Students Reached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       220.588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       308.824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       363.971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           386.029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       408.088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       485.294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1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       2.172.794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2414602"/>
                  </a:ext>
                </a:extLst>
              </a:tr>
              <a:tr h="141868"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Software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Microsoft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                300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6484767"/>
                  </a:ext>
                </a:extLst>
              </a:tr>
              <a:tr h="141868"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Total Monthly Rec. Costs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            2.300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Total students in need in the area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2,8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5988308"/>
                  </a:ext>
                </a:extLst>
              </a:tr>
              <a:tr h="141868"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1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1 Year usage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1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1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        27.600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Total students covered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2,2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4899356"/>
                  </a:ext>
                </a:extLst>
              </a:tr>
              <a:tr h="117688"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Reach Rate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79%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0730908"/>
                  </a:ext>
                </a:extLst>
              </a:tr>
              <a:tr h="14186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Total Cost of a Box for a Year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1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1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        81.600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8261914"/>
                  </a:ext>
                </a:extLst>
              </a:tr>
              <a:tr h="141868"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Total Donation Needed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         34.000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4923026"/>
                  </a:ext>
                </a:extLst>
              </a:tr>
              <a:tr h="117688"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Donation Per Application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60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0258002"/>
                  </a:ext>
                </a:extLst>
              </a:tr>
              <a:tr h="14186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Nuber of donation needed per box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</a:rPr>
                        <a:t>                        567 </a:t>
                      </a: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 dirty="0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</a:endParaRPr>
                    </a:p>
                  </a:txBody>
                  <a:tcPr marL="4075" marR="4075" marT="40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4888901"/>
                  </a:ext>
                </a:extLst>
              </a:tr>
            </a:tbl>
          </a:graphicData>
        </a:graphic>
      </p:graphicFrame>
      <p:grpSp>
        <p:nvGrpSpPr>
          <p:cNvPr id="5" name="Group 58"/>
          <p:cNvGrpSpPr/>
          <p:nvPr/>
        </p:nvGrpSpPr>
        <p:grpSpPr>
          <a:xfrm>
            <a:off x="229473" y="3757949"/>
            <a:ext cx="1686520" cy="1554804"/>
            <a:chOff x="387971" y="3367821"/>
            <a:chExt cx="1624447" cy="1624447"/>
          </a:xfrm>
        </p:grpSpPr>
        <p:sp>
          <p:nvSpPr>
            <p:cNvPr id="6" name="Freeform 57"/>
            <p:cNvSpPr/>
            <p:nvPr/>
          </p:nvSpPr>
          <p:spPr>
            <a:xfrm>
              <a:off x="387971" y="3367821"/>
              <a:ext cx="1624447" cy="1624447"/>
            </a:xfrm>
            <a:custGeom>
              <a:avLst/>
              <a:gdLst/>
              <a:ahLst/>
              <a:cxnLst/>
              <a:rect l="0" t="0" r="0" b="0"/>
              <a:pathLst>
                <a:path w="302905" h="302905">
                  <a:moveTo>
                    <a:pt x="50483" y="0"/>
                  </a:moveTo>
                  <a:lnTo>
                    <a:pt x="252413" y="0"/>
                  </a:lnTo>
                  <a:cubicBezTo>
                    <a:pt x="280168" y="0"/>
                    <a:pt x="302905" y="22727"/>
                    <a:pt x="302905" y="50482"/>
                  </a:cubicBezTo>
                  <a:lnTo>
                    <a:pt x="302905" y="252412"/>
                  </a:lnTo>
                  <a:cubicBezTo>
                    <a:pt x="302905" y="280168"/>
                    <a:pt x="280168" y="302905"/>
                    <a:pt x="252413" y="302905"/>
                  </a:cubicBezTo>
                  <a:lnTo>
                    <a:pt x="50483" y="302905"/>
                  </a:lnTo>
                  <a:cubicBezTo>
                    <a:pt x="22717" y="302905"/>
                    <a:pt x="0" y="280168"/>
                    <a:pt x="0" y="252412"/>
                  </a:cubicBezTo>
                  <a:lnTo>
                    <a:pt x="0" y="50482"/>
                  </a:lnTo>
                  <a:cubicBezTo>
                    <a:pt x="10" y="22717"/>
                    <a:pt x="22717" y="0"/>
                    <a:pt x="50483" y="0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grpSp>
        <p:nvGrpSpPr>
          <p:cNvPr id="7" name="Group 60"/>
          <p:cNvGrpSpPr/>
          <p:nvPr/>
        </p:nvGrpSpPr>
        <p:grpSpPr>
          <a:xfrm>
            <a:off x="229473" y="3757949"/>
            <a:ext cx="1612439" cy="1554804"/>
            <a:chOff x="387971" y="3367821"/>
            <a:chExt cx="1553092" cy="1624447"/>
          </a:xfrm>
        </p:grpSpPr>
        <p:sp>
          <p:nvSpPr>
            <p:cNvPr id="8" name="Freeform 59"/>
            <p:cNvSpPr/>
            <p:nvPr/>
          </p:nvSpPr>
          <p:spPr>
            <a:xfrm>
              <a:off x="387971" y="3367821"/>
              <a:ext cx="1553092" cy="1624447"/>
            </a:xfrm>
            <a:custGeom>
              <a:avLst/>
              <a:gdLst/>
              <a:ahLst/>
              <a:cxnLst/>
              <a:rect l="0" t="0" r="0" b="0"/>
              <a:pathLst>
                <a:path w="302905" h="302905">
                  <a:moveTo>
                    <a:pt x="50483" y="0"/>
                  </a:moveTo>
                  <a:lnTo>
                    <a:pt x="252413" y="0"/>
                  </a:lnTo>
                  <a:cubicBezTo>
                    <a:pt x="280168" y="0"/>
                    <a:pt x="302905" y="22727"/>
                    <a:pt x="302905" y="50482"/>
                  </a:cubicBezTo>
                  <a:lnTo>
                    <a:pt x="302905" y="252412"/>
                  </a:lnTo>
                  <a:cubicBezTo>
                    <a:pt x="302905" y="280168"/>
                    <a:pt x="280168" y="302905"/>
                    <a:pt x="252413" y="302905"/>
                  </a:cubicBezTo>
                  <a:lnTo>
                    <a:pt x="50483" y="302905"/>
                  </a:lnTo>
                  <a:cubicBezTo>
                    <a:pt x="22717" y="302905"/>
                    <a:pt x="0" y="280168"/>
                    <a:pt x="0" y="252412"/>
                  </a:cubicBezTo>
                  <a:lnTo>
                    <a:pt x="0" y="50482"/>
                  </a:lnTo>
                  <a:cubicBezTo>
                    <a:pt x="10" y="22717"/>
                    <a:pt x="22717" y="0"/>
                    <a:pt x="50483" y="0"/>
                  </a:cubicBezTo>
                  <a:close/>
                </a:path>
              </a:pathLst>
            </a:custGeom>
            <a:solidFill>
              <a:srgbClr val="868686">
                <a:alpha val="100000"/>
              </a:srgbClr>
            </a:solidFill>
          </p:spPr>
        </p:sp>
      </p:grpSp>
      <p:grpSp>
        <p:nvGrpSpPr>
          <p:cNvPr id="9" name="Group 62"/>
          <p:cNvGrpSpPr/>
          <p:nvPr/>
        </p:nvGrpSpPr>
        <p:grpSpPr>
          <a:xfrm>
            <a:off x="1557417" y="4300572"/>
            <a:ext cx="449818" cy="414687"/>
            <a:chOff x="1797615" y="3934749"/>
            <a:chExt cx="433262" cy="433262"/>
          </a:xfrm>
        </p:grpSpPr>
        <p:sp>
          <p:nvSpPr>
            <p:cNvPr id="10" name="Freeform 61"/>
            <p:cNvSpPr/>
            <p:nvPr/>
          </p:nvSpPr>
          <p:spPr>
            <a:xfrm>
              <a:off x="1797615" y="3934749"/>
              <a:ext cx="433262" cy="433262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sp>
        <p:nvSpPr>
          <p:cNvPr id="11" name="TextBox 63"/>
          <p:cNvSpPr txBox="1"/>
          <p:nvPr/>
        </p:nvSpPr>
        <p:spPr>
          <a:xfrm>
            <a:off x="406919" y="4605885"/>
            <a:ext cx="1313642" cy="528766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080"/>
              </a:lnSpc>
            </a:pPr>
            <a:r>
              <a:rPr lang="en-US" sz="1000" b="0" i="0" spc="0" dirty="0">
                <a:solidFill>
                  <a:srgbClr val="FFFFFF">
                    <a:alpha val="100000"/>
                  </a:srgbClr>
                </a:solidFill>
                <a:latin typeface="Vodafone Rg"/>
              </a:rPr>
              <a:t>When the cost of one box is collected, the portable </a:t>
            </a:r>
            <a:r>
              <a:rPr lang="en-US" sz="1000" b="0" i="0" spc="0" dirty="0" smtClean="0">
                <a:solidFill>
                  <a:srgbClr val="FFFFFF">
                    <a:alpha val="100000"/>
                  </a:srgbClr>
                </a:solidFill>
                <a:latin typeface="Vodafone Rg"/>
              </a:rPr>
              <a:t> </a:t>
            </a:r>
            <a:r>
              <a:rPr lang="en-US" sz="1000" b="0" i="0" spc="0" dirty="0">
                <a:solidFill>
                  <a:srgbClr val="FFFFFF">
                    <a:alpha val="100000"/>
                  </a:srgbClr>
                </a:solidFill>
                <a:latin typeface="Vodafone Rg"/>
              </a:rPr>
              <a:t>BOX </a:t>
            </a:r>
            <a:r>
              <a:rPr lang="en-US" sz="1000" b="0" i="0" spc="0" dirty="0" smtClean="0">
                <a:solidFill>
                  <a:srgbClr val="FFFFFF">
                    <a:alpha val="100000"/>
                  </a:srgbClr>
                </a:solidFill>
                <a:latin typeface="Vodafone Rg"/>
              </a:rPr>
              <a:t> </a:t>
            </a:r>
            <a:r>
              <a:rPr lang="en-US" sz="1000" b="0" i="0" spc="0" dirty="0">
                <a:solidFill>
                  <a:srgbClr val="FFFFFF">
                    <a:alpha val="100000"/>
                  </a:srgbClr>
                </a:solidFill>
                <a:latin typeface="Vodafone Rg"/>
              </a:rPr>
              <a:t>will ship to the </a:t>
            </a:r>
            <a:r>
              <a:rPr lang="tr-TR" sz="1000" b="0" i="0" spc="0" dirty="0" smtClean="0">
                <a:solidFill>
                  <a:srgbClr val="FFFFFF">
                    <a:alpha val="100000"/>
                  </a:srgbClr>
                </a:solidFill>
                <a:latin typeface="Vodafone Rg"/>
              </a:rPr>
              <a:t>zone.</a:t>
            </a:r>
            <a:endParaRPr lang="en-US" sz="1000" b="0" i="0" spc="0" dirty="0">
              <a:solidFill>
                <a:srgbClr val="FFFFFF">
                  <a:alpha val="100000"/>
                </a:srgbClr>
              </a:solidFill>
              <a:latin typeface="Vodafone Rg"/>
            </a:endParaRPr>
          </a:p>
        </p:txBody>
      </p:sp>
      <p:sp>
        <p:nvSpPr>
          <p:cNvPr id="12" name="TextBox 64"/>
          <p:cNvSpPr txBox="1"/>
          <p:nvPr/>
        </p:nvSpPr>
        <p:spPr>
          <a:xfrm>
            <a:off x="406919" y="4388131"/>
            <a:ext cx="922447" cy="2188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832"/>
              </a:lnSpc>
            </a:pPr>
            <a:r>
              <a:rPr lang="en-US" sz="1221" b="1" i="0" spc="58">
                <a:solidFill>
                  <a:srgbClr val="FFFFFF">
                    <a:alpha val="100000"/>
                  </a:srgbClr>
                </a:solidFill>
                <a:latin typeface="Vodafone Rg"/>
              </a:rPr>
              <a:t>01.</a:t>
            </a:r>
          </a:p>
        </p:txBody>
      </p:sp>
      <p:grpSp>
        <p:nvGrpSpPr>
          <p:cNvPr id="13" name="Group 66"/>
          <p:cNvGrpSpPr/>
          <p:nvPr/>
        </p:nvGrpSpPr>
        <p:grpSpPr>
          <a:xfrm>
            <a:off x="3640318" y="3947894"/>
            <a:ext cx="454328" cy="412191"/>
            <a:chOff x="4008663" y="3566274"/>
            <a:chExt cx="437607" cy="430654"/>
          </a:xfrm>
        </p:grpSpPr>
        <p:sp>
          <p:nvSpPr>
            <p:cNvPr id="14" name="Freeform 65"/>
            <p:cNvSpPr/>
            <p:nvPr/>
          </p:nvSpPr>
          <p:spPr>
            <a:xfrm>
              <a:off x="4008663" y="3566274"/>
              <a:ext cx="437607" cy="430654"/>
            </a:xfrm>
            <a:custGeom>
              <a:avLst/>
              <a:gdLst/>
              <a:ahLst/>
              <a:cxnLst/>
              <a:rect l="0" t="0" r="0" b="0"/>
              <a:pathLst>
                <a:path w="302895" h="297828">
                  <a:moveTo>
                    <a:pt x="277654" y="25241"/>
                  </a:moveTo>
                  <a:lnTo>
                    <a:pt x="232220" y="25241"/>
                  </a:lnTo>
                  <a:lnTo>
                    <a:pt x="232220" y="5048"/>
                  </a:lnTo>
                  <a:cubicBezTo>
                    <a:pt x="232220" y="2257"/>
                    <a:pt x="229962" y="0"/>
                    <a:pt x="227171" y="0"/>
                  </a:cubicBezTo>
                  <a:cubicBezTo>
                    <a:pt x="224380" y="0"/>
                    <a:pt x="222123" y="2257"/>
                    <a:pt x="222123" y="5048"/>
                  </a:cubicBezTo>
                  <a:lnTo>
                    <a:pt x="222123" y="25241"/>
                  </a:lnTo>
                  <a:lnTo>
                    <a:pt x="90859" y="25241"/>
                  </a:lnTo>
                  <a:lnTo>
                    <a:pt x="90859" y="5048"/>
                  </a:lnTo>
                  <a:cubicBezTo>
                    <a:pt x="90859" y="2257"/>
                    <a:pt x="88602" y="0"/>
                    <a:pt x="85811" y="0"/>
                  </a:cubicBezTo>
                  <a:cubicBezTo>
                    <a:pt x="83020" y="0"/>
                    <a:pt x="80772" y="2257"/>
                    <a:pt x="80772" y="5048"/>
                  </a:cubicBezTo>
                  <a:lnTo>
                    <a:pt x="80772" y="25241"/>
                  </a:lnTo>
                  <a:lnTo>
                    <a:pt x="25241" y="25241"/>
                  </a:lnTo>
                  <a:cubicBezTo>
                    <a:pt x="11325" y="25241"/>
                    <a:pt x="0" y="36566"/>
                    <a:pt x="0" y="50482"/>
                  </a:cubicBezTo>
                  <a:lnTo>
                    <a:pt x="0" y="272605"/>
                  </a:lnTo>
                  <a:cubicBezTo>
                    <a:pt x="0" y="286522"/>
                    <a:pt x="11325" y="297828"/>
                    <a:pt x="25241" y="297828"/>
                  </a:cubicBezTo>
                  <a:lnTo>
                    <a:pt x="277654" y="297828"/>
                  </a:lnTo>
                  <a:cubicBezTo>
                    <a:pt x="291570" y="297828"/>
                    <a:pt x="302895" y="286502"/>
                    <a:pt x="302895" y="272605"/>
                  </a:cubicBezTo>
                  <a:lnTo>
                    <a:pt x="302895" y="50482"/>
                  </a:lnTo>
                  <a:cubicBezTo>
                    <a:pt x="302895" y="36566"/>
                    <a:pt x="291570" y="25241"/>
                    <a:pt x="277654" y="25241"/>
                  </a:cubicBezTo>
                  <a:close/>
                  <a:moveTo>
                    <a:pt x="292799" y="272586"/>
                  </a:moveTo>
                  <a:cubicBezTo>
                    <a:pt x="292799" y="280940"/>
                    <a:pt x="286007" y="287741"/>
                    <a:pt x="277654" y="287741"/>
                  </a:cubicBezTo>
                  <a:lnTo>
                    <a:pt x="25241" y="287741"/>
                  </a:lnTo>
                  <a:cubicBezTo>
                    <a:pt x="16888" y="287741"/>
                    <a:pt x="10097" y="280940"/>
                    <a:pt x="10097" y="272586"/>
                  </a:cubicBezTo>
                  <a:lnTo>
                    <a:pt x="10097" y="50473"/>
                  </a:lnTo>
                  <a:cubicBezTo>
                    <a:pt x="10097" y="42120"/>
                    <a:pt x="16888" y="35328"/>
                    <a:pt x="25241" y="35328"/>
                  </a:cubicBezTo>
                  <a:lnTo>
                    <a:pt x="25241" y="35338"/>
                  </a:lnTo>
                  <a:lnTo>
                    <a:pt x="80772" y="35338"/>
                  </a:lnTo>
                  <a:lnTo>
                    <a:pt x="80772" y="45434"/>
                  </a:lnTo>
                  <a:cubicBezTo>
                    <a:pt x="80772" y="48225"/>
                    <a:pt x="83020" y="50482"/>
                    <a:pt x="85811" y="50482"/>
                  </a:cubicBezTo>
                  <a:cubicBezTo>
                    <a:pt x="88602" y="50482"/>
                    <a:pt x="90869" y="48216"/>
                    <a:pt x="90859" y="45434"/>
                  </a:cubicBezTo>
                  <a:lnTo>
                    <a:pt x="90859" y="35338"/>
                  </a:lnTo>
                  <a:lnTo>
                    <a:pt x="222123" y="35338"/>
                  </a:lnTo>
                  <a:lnTo>
                    <a:pt x="222123" y="45434"/>
                  </a:lnTo>
                  <a:cubicBezTo>
                    <a:pt x="222123" y="48225"/>
                    <a:pt x="224380" y="50482"/>
                    <a:pt x="227171" y="50482"/>
                  </a:cubicBezTo>
                  <a:cubicBezTo>
                    <a:pt x="229962" y="50482"/>
                    <a:pt x="232220" y="48216"/>
                    <a:pt x="232220" y="45434"/>
                  </a:cubicBezTo>
                  <a:lnTo>
                    <a:pt x="232220" y="35338"/>
                  </a:lnTo>
                  <a:lnTo>
                    <a:pt x="277654" y="35338"/>
                  </a:lnTo>
                  <a:cubicBezTo>
                    <a:pt x="286007" y="35338"/>
                    <a:pt x="292799" y="42129"/>
                    <a:pt x="292799" y="50482"/>
                  </a:cubicBezTo>
                  <a:lnTo>
                    <a:pt x="292799" y="272586"/>
                  </a:lnTo>
                  <a:close/>
                  <a:moveTo>
                    <a:pt x="252413" y="75714"/>
                  </a:moveTo>
                  <a:lnTo>
                    <a:pt x="50483" y="75714"/>
                  </a:lnTo>
                  <a:cubicBezTo>
                    <a:pt x="47692" y="75714"/>
                    <a:pt x="45444" y="77972"/>
                    <a:pt x="45444" y="80762"/>
                  </a:cubicBezTo>
                  <a:cubicBezTo>
                    <a:pt x="45444" y="83553"/>
                    <a:pt x="47692" y="85811"/>
                    <a:pt x="50483" y="85811"/>
                  </a:cubicBezTo>
                  <a:lnTo>
                    <a:pt x="252413" y="85811"/>
                  </a:lnTo>
                  <a:cubicBezTo>
                    <a:pt x="255203" y="85811"/>
                    <a:pt x="257461" y="83553"/>
                    <a:pt x="257461" y="80762"/>
                  </a:cubicBezTo>
                  <a:cubicBezTo>
                    <a:pt x="257461" y="77972"/>
                    <a:pt x="255203" y="75714"/>
                    <a:pt x="252413" y="75714"/>
                  </a:cubicBezTo>
                  <a:close/>
                  <a:moveTo>
                    <a:pt x="90869" y="116100"/>
                  </a:moveTo>
                  <a:lnTo>
                    <a:pt x="50483" y="116100"/>
                  </a:lnTo>
                  <a:cubicBezTo>
                    <a:pt x="47692" y="116100"/>
                    <a:pt x="45444" y="118358"/>
                    <a:pt x="45444" y="121148"/>
                  </a:cubicBezTo>
                  <a:cubicBezTo>
                    <a:pt x="45444" y="123939"/>
                    <a:pt x="47692" y="126197"/>
                    <a:pt x="50483" y="126197"/>
                  </a:cubicBezTo>
                  <a:lnTo>
                    <a:pt x="90869" y="126197"/>
                  </a:lnTo>
                  <a:cubicBezTo>
                    <a:pt x="93659" y="126197"/>
                    <a:pt x="95917" y="123939"/>
                    <a:pt x="95917" y="121148"/>
                  </a:cubicBezTo>
                  <a:cubicBezTo>
                    <a:pt x="95917" y="118358"/>
                    <a:pt x="93659" y="116100"/>
                    <a:pt x="90869" y="116100"/>
                  </a:cubicBezTo>
                  <a:close/>
                  <a:moveTo>
                    <a:pt x="171641" y="116100"/>
                  </a:moveTo>
                  <a:lnTo>
                    <a:pt x="131255" y="116100"/>
                  </a:lnTo>
                  <a:cubicBezTo>
                    <a:pt x="128464" y="116100"/>
                    <a:pt x="126206" y="118358"/>
                    <a:pt x="126206" y="121148"/>
                  </a:cubicBezTo>
                  <a:cubicBezTo>
                    <a:pt x="126206" y="123939"/>
                    <a:pt x="128464" y="126197"/>
                    <a:pt x="131255" y="126197"/>
                  </a:cubicBezTo>
                  <a:lnTo>
                    <a:pt x="171641" y="126197"/>
                  </a:lnTo>
                  <a:cubicBezTo>
                    <a:pt x="174431" y="126197"/>
                    <a:pt x="176689" y="123939"/>
                    <a:pt x="176689" y="121148"/>
                  </a:cubicBezTo>
                  <a:cubicBezTo>
                    <a:pt x="176689" y="118358"/>
                    <a:pt x="174431" y="116100"/>
                    <a:pt x="171641" y="116100"/>
                  </a:cubicBezTo>
                  <a:close/>
                  <a:moveTo>
                    <a:pt x="252413" y="116100"/>
                  </a:moveTo>
                  <a:lnTo>
                    <a:pt x="212027" y="116100"/>
                  </a:lnTo>
                  <a:cubicBezTo>
                    <a:pt x="209236" y="116100"/>
                    <a:pt x="206988" y="118358"/>
                    <a:pt x="206988" y="121148"/>
                  </a:cubicBezTo>
                  <a:cubicBezTo>
                    <a:pt x="206988" y="123939"/>
                    <a:pt x="209236" y="126197"/>
                    <a:pt x="212027" y="126197"/>
                  </a:cubicBezTo>
                  <a:lnTo>
                    <a:pt x="252413" y="126197"/>
                  </a:lnTo>
                  <a:cubicBezTo>
                    <a:pt x="255203" y="126197"/>
                    <a:pt x="257461" y="123939"/>
                    <a:pt x="257461" y="121148"/>
                  </a:cubicBezTo>
                  <a:cubicBezTo>
                    <a:pt x="257461" y="118358"/>
                    <a:pt x="255203" y="116100"/>
                    <a:pt x="252413" y="116100"/>
                  </a:cubicBezTo>
                  <a:close/>
                  <a:moveTo>
                    <a:pt x="90869" y="156486"/>
                  </a:moveTo>
                  <a:lnTo>
                    <a:pt x="50483" y="156486"/>
                  </a:lnTo>
                  <a:cubicBezTo>
                    <a:pt x="47692" y="156486"/>
                    <a:pt x="45444" y="158744"/>
                    <a:pt x="45444" y="161534"/>
                  </a:cubicBezTo>
                  <a:cubicBezTo>
                    <a:pt x="45444" y="164325"/>
                    <a:pt x="47692" y="166583"/>
                    <a:pt x="50483" y="166583"/>
                  </a:cubicBezTo>
                  <a:lnTo>
                    <a:pt x="90869" y="166583"/>
                  </a:lnTo>
                  <a:cubicBezTo>
                    <a:pt x="93659" y="166583"/>
                    <a:pt x="95917" y="164325"/>
                    <a:pt x="95917" y="161534"/>
                  </a:cubicBezTo>
                  <a:cubicBezTo>
                    <a:pt x="95917" y="158744"/>
                    <a:pt x="93659" y="156486"/>
                    <a:pt x="90869" y="156486"/>
                  </a:cubicBezTo>
                  <a:close/>
                  <a:moveTo>
                    <a:pt x="171641" y="156486"/>
                  </a:moveTo>
                  <a:lnTo>
                    <a:pt x="131255" y="156486"/>
                  </a:lnTo>
                  <a:cubicBezTo>
                    <a:pt x="128464" y="156486"/>
                    <a:pt x="126206" y="158744"/>
                    <a:pt x="126206" y="161534"/>
                  </a:cubicBezTo>
                  <a:cubicBezTo>
                    <a:pt x="126206" y="164325"/>
                    <a:pt x="128464" y="166583"/>
                    <a:pt x="131255" y="166583"/>
                  </a:cubicBezTo>
                  <a:lnTo>
                    <a:pt x="171641" y="166583"/>
                  </a:lnTo>
                  <a:cubicBezTo>
                    <a:pt x="174431" y="166583"/>
                    <a:pt x="176689" y="164325"/>
                    <a:pt x="176689" y="161534"/>
                  </a:cubicBezTo>
                  <a:cubicBezTo>
                    <a:pt x="176689" y="158744"/>
                    <a:pt x="174431" y="156486"/>
                    <a:pt x="171641" y="156486"/>
                  </a:cubicBezTo>
                  <a:close/>
                  <a:moveTo>
                    <a:pt x="252413" y="156486"/>
                  </a:moveTo>
                  <a:lnTo>
                    <a:pt x="212027" y="156486"/>
                  </a:lnTo>
                  <a:cubicBezTo>
                    <a:pt x="209236" y="156486"/>
                    <a:pt x="206988" y="158744"/>
                    <a:pt x="206988" y="161534"/>
                  </a:cubicBezTo>
                  <a:cubicBezTo>
                    <a:pt x="206988" y="164325"/>
                    <a:pt x="209236" y="166583"/>
                    <a:pt x="212027" y="166583"/>
                  </a:cubicBezTo>
                  <a:lnTo>
                    <a:pt x="252413" y="166583"/>
                  </a:lnTo>
                  <a:cubicBezTo>
                    <a:pt x="255203" y="166583"/>
                    <a:pt x="257461" y="164325"/>
                    <a:pt x="257461" y="161534"/>
                  </a:cubicBezTo>
                  <a:cubicBezTo>
                    <a:pt x="257461" y="158744"/>
                    <a:pt x="255203" y="156486"/>
                    <a:pt x="252413" y="156486"/>
                  </a:cubicBezTo>
                  <a:close/>
                  <a:moveTo>
                    <a:pt x="90869" y="196882"/>
                  </a:moveTo>
                  <a:lnTo>
                    <a:pt x="50483" y="196882"/>
                  </a:lnTo>
                  <a:cubicBezTo>
                    <a:pt x="47692" y="196882"/>
                    <a:pt x="45444" y="199139"/>
                    <a:pt x="45444" y="201930"/>
                  </a:cubicBezTo>
                  <a:cubicBezTo>
                    <a:pt x="45444" y="204721"/>
                    <a:pt x="47692" y="206969"/>
                    <a:pt x="50483" y="206969"/>
                  </a:cubicBezTo>
                  <a:lnTo>
                    <a:pt x="90869" y="206969"/>
                  </a:lnTo>
                  <a:cubicBezTo>
                    <a:pt x="93659" y="206969"/>
                    <a:pt x="95917" y="204721"/>
                    <a:pt x="95917" y="201930"/>
                  </a:cubicBezTo>
                  <a:cubicBezTo>
                    <a:pt x="95917" y="199139"/>
                    <a:pt x="93659" y="196882"/>
                    <a:pt x="90869" y="196882"/>
                  </a:cubicBezTo>
                  <a:close/>
                  <a:moveTo>
                    <a:pt x="171641" y="196882"/>
                  </a:moveTo>
                  <a:lnTo>
                    <a:pt x="131255" y="196882"/>
                  </a:lnTo>
                  <a:cubicBezTo>
                    <a:pt x="128464" y="196882"/>
                    <a:pt x="126206" y="199139"/>
                    <a:pt x="126206" y="201930"/>
                  </a:cubicBezTo>
                  <a:cubicBezTo>
                    <a:pt x="126206" y="204721"/>
                    <a:pt x="128464" y="206969"/>
                    <a:pt x="131255" y="206969"/>
                  </a:cubicBezTo>
                  <a:lnTo>
                    <a:pt x="171641" y="206969"/>
                  </a:lnTo>
                  <a:cubicBezTo>
                    <a:pt x="174431" y="206969"/>
                    <a:pt x="176689" y="204721"/>
                    <a:pt x="176689" y="201930"/>
                  </a:cubicBezTo>
                  <a:cubicBezTo>
                    <a:pt x="176689" y="199139"/>
                    <a:pt x="174431" y="196882"/>
                    <a:pt x="171641" y="196882"/>
                  </a:cubicBezTo>
                  <a:close/>
                  <a:moveTo>
                    <a:pt x="252413" y="196882"/>
                  </a:moveTo>
                  <a:lnTo>
                    <a:pt x="212027" y="196882"/>
                  </a:lnTo>
                  <a:cubicBezTo>
                    <a:pt x="209236" y="196882"/>
                    <a:pt x="206988" y="199139"/>
                    <a:pt x="206988" y="201930"/>
                  </a:cubicBezTo>
                  <a:cubicBezTo>
                    <a:pt x="206988" y="204721"/>
                    <a:pt x="209236" y="206969"/>
                    <a:pt x="212027" y="206969"/>
                  </a:cubicBezTo>
                  <a:lnTo>
                    <a:pt x="252413" y="206969"/>
                  </a:lnTo>
                  <a:cubicBezTo>
                    <a:pt x="255203" y="206969"/>
                    <a:pt x="257461" y="204721"/>
                    <a:pt x="257461" y="201930"/>
                  </a:cubicBezTo>
                  <a:cubicBezTo>
                    <a:pt x="257461" y="199139"/>
                    <a:pt x="255203" y="196882"/>
                    <a:pt x="252413" y="196882"/>
                  </a:cubicBezTo>
                  <a:close/>
                  <a:moveTo>
                    <a:pt x="90869" y="237258"/>
                  </a:moveTo>
                  <a:lnTo>
                    <a:pt x="50483" y="237258"/>
                  </a:lnTo>
                  <a:cubicBezTo>
                    <a:pt x="47692" y="237258"/>
                    <a:pt x="45444" y="239506"/>
                    <a:pt x="45444" y="242297"/>
                  </a:cubicBezTo>
                  <a:cubicBezTo>
                    <a:pt x="45444" y="245088"/>
                    <a:pt x="47692" y="247345"/>
                    <a:pt x="50483" y="247345"/>
                  </a:cubicBezTo>
                  <a:lnTo>
                    <a:pt x="90869" y="247345"/>
                  </a:lnTo>
                  <a:cubicBezTo>
                    <a:pt x="93659" y="247345"/>
                    <a:pt x="95917" y="245088"/>
                    <a:pt x="95917" y="242297"/>
                  </a:cubicBezTo>
                  <a:cubicBezTo>
                    <a:pt x="95917" y="239506"/>
                    <a:pt x="93659" y="237258"/>
                    <a:pt x="90869" y="237258"/>
                  </a:cubicBezTo>
                  <a:close/>
                  <a:moveTo>
                    <a:pt x="171641" y="237258"/>
                  </a:moveTo>
                  <a:lnTo>
                    <a:pt x="131255" y="237258"/>
                  </a:lnTo>
                  <a:cubicBezTo>
                    <a:pt x="128464" y="237258"/>
                    <a:pt x="126206" y="239506"/>
                    <a:pt x="126206" y="242297"/>
                  </a:cubicBezTo>
                  <a:cubicBezTo>
                    <a:pt x="126206" y="245088"/>
                    <a:pt x="128464" y="247345"/>
                    <a:pt x="131255" y="247345"/>
                  </a:cubicBezTo>
                  <a:lnTo>
                    <a:pt x="171641" y="247345"/>
                  </a:lnTo>
                  <a:cubicBezTo>
                    <a:pt x="174431" y="247345"/>
                    <a:pt x="176689" y="245088"/>
                    <a:pt x="176689" y="242297"/>
                  </a:cubicBezTo>
                  <a:cubicBezTo>
                    <a:pt x="176689" y="239506"/>
                    <a:pt x="174431" y="237258"/>
                    <a:pt x="171641" y="237258"/>
                  </a:cubicBezTo>
                  <a:close/>
                  <a:moveTo>
                    <a:pt x="252413" y="237258"/>
                  </a:moveTo>
                  <a:lnTo>
                    <a:pt x="212027" y="237258"/>
                  </a:lnTo>
                  <a:cubicBezTo>
                    <a:pt x="209236" y="237258"/>
                    <a:pt x="206988" y="239506"/>
                    <a:pt x="206988" y="242297"/>
                  </a:cubicBezTo>
                  <a:cubicBezTo>
                    <a:pt x="206988" y="245088"/>
                    <a:pt x="209236" y="247345"/>
                    <a:pt x="212027" y="247345"/>
                  </a:cubicBezTo>
                  <a:lnTo>
                    <a:pt x="252413" y="247345"/>
                  </a:lnTo>
                  <a:cubicBezTo>
                    <a:pt x="255203" y="247345"/>
                    <a:pt x="257461" y="245088"/>
                    <a:pt x="257461" y="242297"/>
                  </a:cubicBezTo>
                  <a:cubicBezTo>
                    <a:pt x="257461" y="239506"/>
                    <a:pt x="255203" y="237258"/>
                    <a:pt x="252413" y="237258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pic>
        <p:nvPicPr>
          <p:cNvPr id="15" name="Picture 67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1607567" y="4351535"/>
            <a:ext cx="339308" cy="312809"/>
          </a:xfrm>
          <a:prstGeom prst="rect">
            <a:avLst/>
          </a:prstGeom>
        </p:spPr>
      </p:pic>
      <p:grpSp>
        <p:nvGrpSpPr>
          <p:cNvPr id="16" name="Group 69"/>
          <p:cNvGrpSpPr/>
          <p:nvPr/>
        </p:nvGrpSpPr>
        <p:grpSpPr>
          <a:xfrm>
            <a:off x="1954524" y="3757968"/>
            <a:ext cx="1686520" cy="1554804"/>
            <a:chOff x="2219153" y="3367840"/>
            <a:chExt cx="1624447" cy="1624447"/>
          </a:xfrm>
        </p:grpSpPr>
        <p:sp>
          <p:nvSpPr>
            <p:cNvPr id="17" name="Freeform 68"/>
            <p:cNvSpPr/>
            <p:nvPr/>
          </p:nvSpPr>
          <p:spPr>
            <a:xfrm>
              <a:off x="2219153" y="3367840"/>
              <a:ext cx="1624447" cy="1624447"/>
            </a:xfrm>
            <a:custGeom>
              <a:avLst/>
              <a:gdLst/>
              <a:ahLst/>
              <a:cxnLst/>
              <a:rect l="0" t="0" r="0" b="0"/>
              <a:pathLst>
                <a:path w="302905" h="302905">
                  <a:moveTo>
                    <a:pt x="50483" y="0"/>
                  </a:moveTo>
                  <a:lnTo>
                    <a:pt x="252413" y="0"/>
                  </a:lnTo>
                  <a:cubicBezTo>
                    <a:pt x="280168" y="0"/>
                    <a:pt x="302905" y="22727"/>
                    <a:pt x="302905" y="50482"/>
                  </a:cubicBezTo>
                  <a:lnTo>
                    <a:pt x="302905" y="252412"/>
                  </a:lnTo>
                  <a:cubicBezTo>
                    <a:pt x="302905" y="280168"/>
                    <a:pt x="280168" y="302905"/>
                    <a:pt x="252413" y="302905"/>
                  </a:cubicBezTo>
                  <a:lnTo>
                    <a:pt x="50483" y="302905"/>
                  </a:lnTo>
                  <a:cubicBezTo>
                    <a:pt x="22717" y="302905"/>
                    <a:pt x="0" y="280168"/>
                    <a:pt x="0" y="252412"/>
                  </a:cubicBezTo>
                  <a:lnTo>
                    <a:pt x="0" y="50482"/>
                  </a:lnTo>
                  <a:cubicBezTo>
                    <a:pt x="10" y="22717"/>
                    <a:pt x="22717" y="0"/>
                    <a:pt x="50483" y="0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grpSp>
        <p:nvGrpSpPr>
          <p:cNvPr id="18" name="Group 71"/>
          <p:cNvGrpSpPr/>
          <p:nvPr/>
        </p:nvGrpSpPr>
        <p:grpSpPr>
          <a:xfrm>
            <a:off x="1954524" y="3757968"/>
            <a:ext cx="1612439" cy="1554804"/>
            <a:chOff x="2219153" y="3367840"/>
            <a:chExt cx="1553092" cy="1624447"/>
          </a:xfrm>
        </p:grpSpPr>
        <p:sp>
          <p:nvSpPr>
            <p:cNvPr id="19" name="Freeform 70"/>
            <p:cNvSpPr/>
            <p:nvPr/>
          </p:nvSpPr>
          <p:spPr>
            <a:xfrm>
              <a:off x="2219153" y="3367840"/>
              <a:ext cx="1553092" cy="1624447"/>
            </a:xfrm>
            <a:custGeom>
              <a:avLst/>
              <a:gdLst/>
              <a:ahLst/>
              <a:cxnLst/>
              <a:rect l="0" t="0" r="0" b="0"/>
              <a:pathLst>
                <a:path w="302905" h="302905">
                  <a:moveTo>
                    <a:pt x="50483" y="0"/>
                  </a:moveTo>
                  <a:lnTo>
                    <a:pt x="252413" y="0"/>
                  </a:lnTo>
                  <a:cubicBezTo>
                    <a:pt x="280168" y="0"/>
                    <a:pt x="302905" y="22727"/>
                    <a:pt x="302905" y="50482"/>
                  </a:cubicBezTo>
                  <a:lnTo>
                    <a:pt x="302905" y="252412"/>
                  </a:lnTo>
                  <a:cubicBezTo>
                    <a:pt x="302905" y="280168"/>
                    <a:pt x="280168" y="302905"/>
                    <a:pt x="252413" y="302905"/>
                  </a:cubicBezTo>
                  <a:lnTo>
                    <a:pt x="50483" y="302905"/>
                  </a:lnTo>
                  <a:cubicBezTo>
                    <a:pt x="22717" y="302905"/>
                    <a:pt x="0" y="280168"/>
                    <a:pt x="0" y="252412"/>
                  </a:cubicBezTo>
                  <a:lnTo>
                    <a:pt x="0" y="50482"/>
                  </a:lnTo>
                  <a:cubicBezTo>
                    <a:pt x="10" y="22717"/>
                    <a:pt x="22717" y="0"/>
                    <a:pt x="50483" y="0"/>
                  </a:cubicBezTo>
                  <a:close/>
                </a:path>
              </a:pathLst>
            </a:custGeom>
            <a:solidFill>
              <a:srgbClr val="868686">
                <a:alpha val="100000"/>
              </a:srgbClr>
            </a:solidFill>
          </p:spPr>
        </p:sp>
      </p:grpSp>
      <p:grpSp>
        <p:nvGrpSpPr>
          <p:cNvPr id="20" name="Group 73"/>
          <p:cNvGrpSpPr/>
          <p:nvPr/>
        </p:nvGrpSpPr>
        <p:grpSpPr>
          <a:xfrm>
            <a:off x="3282469" y="4300590"/>
            <a:ext cx="449818" cy="414687"/>
            <a:chOff x="3628797" y="3934768"/>
            <a:chExt cx="433262" cy="433262"/>
          </a:xfrm>
        </p:grpSpPr>
        <p:sp>
          <p:nvSpPr>
            <p:cNvPr id="21" name="Freeform 72"/>
            <p:cNvSpPr/>
            <p:nvPr/>
          </p:nvSpPr>
          <p:spPr>
            <a:xfrm>
              <a:off x="3628797" y="3934768"/>
              <a:ext cx="433262" cy="433262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sp>
        <p:nvSpPr>
          <p:cNvPr id="22" name="TextBox 74"/>
          <p:cNvSpPr txBox="1"/>
          <p:nvPr/>
        </p:nvSpPr>
        <p:spPr>
          <a:xfrm>
            <a:off x="2032959" y="4605903"/>
            <a:ext cx="1519815" cy="528766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080"/>
              </a:lnSpc>
            </a:pPr>
            <a:r>
              <a:rPr lang="en-US" sz="1000" b="0" i="0" spc="0" dirty="0">
                <a:solidFill>
                  <a:srgbClr val="FFFFFF">
                    <a:alpha val="100000"/>
                  </a:srgbClr>
                </a:solidFill>
                <a:latin typeface="Vodafone Rg"/>
              </a:rPr>
              <a:t>Through </a:t>
            </a:r>
            <a:r>
              <a:rPr lang="en-US" sz="1000" b="1" i="0" spc="0" dirty="0">
                <a:latin typeface="Vodafone Rg"/>
              </a:rPr>
              <a:t>Vodafone Foundation </a:t>
            </a:r>
            <a:r>
              <a:rPr lang="en-US" sz="1000" b="0" i="0" spc="0" dirty="0">
                <a:solidFill>
                  <a:srgbClr val="FFFFFF">
                    <a:alpha val="100000"/>
                  </a:srgbClr>
                </a:solidFill>
                <a:latin typeface="Vodafone Rg"/>
              </a:rPr>
              <a:t>and </a:t>
            </a:r>
            <a:r>
              <a:rPr lang="en-US" sz="1000" b="1" i="0" spc="0" dirty="0">
                <a:latin typeface="Vodafone Rg"/>
              </a:rPr>
              <a:t>Habitat </a:t>
            </a:r>
            <a:r>
              <a:rPr lang="en-US" sz="1000" b="0" i="0" spc="0" dirty="0">
                <a:solidFill>
                  <a:srgbClr val="FFFFFF">
                    <a:alpha val="100000"/>
                  </a:srgbClr>
                </a:solidFill>
                <a:latin typeface="Vodafone Rg"/>
              </a:rPr>
              <a:t>it will be distributed to the Container / Tent Villages</a:t>
            </a:r>
          </a:p>
        </p:txBody>
      </p:sp>
      <p:sp>
        <p:nvSpPr>
          <p:cNvPr id="23" name="TextBox 75"/>
          <p:cNvSpPr txBox="1"/>
          <p:nvPr/>
        </p:nvSpPr>
        <p:spPr>
          <a:xfrm>
            <a:off x="2131974" y="4388150"/>
            <a:ext cx="922447" cy="2188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832"/>
              </a:lnSpc>
            </a:pPr>
            <a:r>
              <a:rPr lang="en-US" sz="1221" b="1" i="0" spc="58">
                <a:solidFill>
                  <a:srgbClr val="FFFFFF">
                    <a:alpha val="100000"/>
                  </a:srgbClr>
                </a:solidFill>
                <a:latin typeface="Vodafone Rg"/>
              </a:rPr>
              <a:t>02.</a:t>
            </a:r>
          </a:p>
        </p:txBody>
      </p:sp>
      <p:pic>
        <p:nvPicPr>
          <p:cNvPr id="24" name="Picture 76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3332618" y="4351553"/>
            <a:ext cx="339308" cy="312809"/>
          </a:xfrm>
          <a:prstGeom prst="rect">
            <a:avLst/>
          </a:prstGeom>
        </p:spPr>
      </p:pic>
      <p:grpSp>
        <p:nvGrpSpPr>
          <p:cNvPr id="25" name="Group 78"/>
          <p:cNvGrpSpPr/>
          <p:nvPr/>
        </p:nvGrpSpPr>
        <p:grpSpPr>
          <a:xfrm>
            <a:off x="3690791" y="3723780"/>
            <a:ext cx="1686520" cy="1554804"/>
            <a:chOff x="4062241" y="3332121"/>
            <a:chExt cx="1624447" cy="1624447"/>
          </a:xfrm>
        </p:grpSpPr>
        <p:sp>
          <p:nvSpPr>
            <p:cNvPr id="26" name="Freeform 77"/>
            <p:cNvSpPr/>
            <p:nvPr/>
          </p:nvSpPr>
          <p:spPr>
            <a:xfrm>
              <a:off x="4062241" y="3332121"/>
              <a:ext cx="1624447" cy="1624447"/>
            </a:xfrm>
            <a:custGeom>
              <a:avLst/>
              <a:gdLst/>
              <a:ahLst/>
              <a:cxnLst/>
              <a:rect l="0" t="0" r="0" b="0"/>
              <a:pathLst>
                <a:path w="302905" h="302905">
                  <a:moveTo>
                    <a:pt x="50483" y="0"/>
                  </a:moveTo>
                  <a:lnTo>
                    <a:pt x="252413" y="0"/>
                  </a:lnTo>
                  <a:cubicBezTo>
                    <a:pt x="280168" y="0"/>
                    <a:pt x="302905" y="22727"/>
                    <a:pt x="302905" y="50482"/>
                  </a:cubicBezTo>
                  <a:lnTo>
                    <a:pt x="302905" y="252412"/>
                  </a:lnTo>
                  <a:cubicBezTo>
                    <a:pt x="302905" y="280168"/>
                    <a:pt x="280168" y="302905"/>
                    <a:pt x="252413" y="302905"/>
                  </a:cubicBezTo>
                  <a:lnTo>
                    <a:pt x="50483" y="302905"/>
                  </a:lnTo>
                  <a:cubicBezTo>
                    <a:pt x="22717" y="302905"/>
                    <a:pt x="0" y="280168"/>
                    <a:pt x="0" y="252412"/>
                  </a:cubicBezTo>
                  <a:lnTo>
                    <a:pt x="0" y="50482"/>
                  </a:lnTo>
                  <a:cubicBezTo>
                    <a:pt x="10" y="22717"/>
                    <a:pt x="22717" y="0"/>
                    <a:pt x="50483" y="0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grpSp>
        <p:nvGrpSpPr>
          <p:cNvPr id="27" name="Group 80"/>
          <p:cNvGrpSpPr/>
          <p:nvPr/>
        </p:nvGrpSpPr>
        <p:grpSpPr>
          <a:xfrm>
            <a:off x="3690791" y="3723780"/>
            <a:ext cx="1612439" cy="1554804"/>
            <a:chOff x="4062241" y="3332121"/>
            <a:chExt cx="1553092" cy="1624447"/>
          </a:xfrm>
        </p:grpSpPr>
        <p:sp>
          <p:nvSpPr>
            <p:cNvPr id="28" name="Freeform 79"/>
            <p:cNvSpPr/>
            <p:nvPr/>
          </p:nvSpPr>
          <p:spPr>
            <a:xfrm>
              <a:off x="4062241" y="3332121"/>
              <a:ext cx="1553092" cy="1624447"/>
            </a:xfrm>
            <a:custGeom>
              <a:avLst/>
              <a:gdLst/>
              <a:ahLst/>
              <a:cxnLst/>
              <a:rect l="0" t="0" r="0" b="0"/>
              <a:pathLst>
                <a:path w="302905" h="302905">
                  <a:moveTo>
                    <a:pt x="50483" y="0"/>
                  </a:moveTo>
                  <a:lnTo>
                    <a:pt x="252413" y="0"/>
                  </a:lnTo>
                  <a:cubicBezTo>
                    <a:pt x="280168" y="0"/>
                    <a:pt x="302905" y="22727"/>
                    <a:pt x="302905" y="50482"/>
                  </a:cubicBezTo>
                  <a:lnTo>
                    <a:pt x="302905" y="252412"/>
                  </a:lnTo>
                  <a:cubicBezTo>
                    <a:pt x="302905" y="280168"/>
                    <a:pt x="280168" y="302905"/>
                    <a:pt x="252413" y="302905"/>
                  </a:cubicBezTo>
                  <a:lnTo>
                    <a:pt x="50483" y="302905"/>
                  </a:lnTo>
                  <a:cubicBezTo>
                    <a:pt x="22717" y="302905"/>
                    <a:pt x="0" y="280168"/>
                    <a:pt x="0" y="252412"/>
                  </a:cubicBezTo>
                  <a:lnTo>
                    <a:pt x="0" y="50482"/>
                  </a:lnTo>
                  <a:cubicBezTo>
                    <a:pt x="10" y="22717"/>
                    <a:pt x="22717" y="0"/>
                    <a:pt x="50483" y="0"/>
                  </a:cubicBezTo>
                  <a:close/>
                </a:path>
              </a:pathLst>
            </a:custGeom>
            <a:solidFill>
              <a:srgbClr val="868686">
                <a:alpha val="100000"/>
              </a:srgbClr>
            </a:solidFill>
          </p:spPr>
        </p:sp>
      </p:grpSp>
      <p:grpSp>
        <p:nvGrpSpPr>
          <p:cNvPr id="29" name="Group 82"/>
          <p:cNvGrpSpPr/>
          <p:nvPr/>
        </p:nvGrpSpPr>
        <p:grpSpPr>
          <a:xfrm>
            <a:off x="5018735" y="4266403"/>
            <a:ext cx="449818" cy="414687"/>
            <a:chOff x="5471884" y="3899049"/>
            <a:chExt cx="433262" cy="433262"/>
          </a:xfrm>
        </p:grpSpPr>
        <p:sp>
          <p:nvSpPr>
            <p:cNvPr id="30" name="Freeform 81"/>
            <p:cNvSpPr/>
            <p:nvPr/>
          </p:nvSpPr>
          <p:spPr>
            <a:xfrm>
              <a:off x="5471884" y="3899049"/>
              <a:ext cx="433262" cy="433262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sp>
        <p:nvSpPr>
          <p:cNvPr id="31" name="TextBox 83"/>
          <p:cNvSpPr txBox="1"/>
          <p:nvPr/>
        </p:nvSpPr>
        <p:spPr>
          <a:xfrm>
            <a:off x="3809994" y="4655629"/>
            <a:ext cx="1444721" cy="392016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080"/>
              </a:lnSpc>
            </a:pPr>
            <a:r>
              <a:rPr lang="en-US" sz="1000" b="0" i="0" spc="0" dirty="0">
                <a:solidFill>
                  <a:srgbClr val="FFFFFF">
                    <a:alpha val="100000"/>
                  </a:srgbClr>
                </a:solidFill>
                <a:latin typeface="Vodafone Rg"/>
              </a:rPr>
              <a:t>Tabloids will be assigned to the students by the teachers. </a:t>
            </a:r>
          </a:p>
        </p:txBody>
      </p:sp>
      <p:sp>
        <p:nvSpPr>
          <p:cNvPr id="32" name="TextBox 84"/>
          <p:cNvSpPr txBox="1"/>
          <p:nvPr/>
        </p:nvSpPr>
        <p:spPr>
          <a:xfrm>
            <a:off x="3868240" y="4353963"/>
            <a:ext cx="922447" cy="2188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832"/>
              </a:lnSpc>
            </a:pPr>
            <a:r>
              <a:rPr lang="en-US" sz="1221" b="1" i="0" spc="58">
                <a:solidFill>
                  <a:srgbClr val="FFFFFF">
                    <a:alpha val="100000"/>
                  </a:srgbClr>
                </a:solidFill>
                <a:latin typeface="Vodafone Rg"/>
              </a:rPr>
              <a:t>03.</a:t>
            </a:r>
          </a:p>
        </p:txBody>
      </p:sp>
      <p:pic>
        <p:nvPicPr>
          <p:cNvPr id="33" name="Picture 85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5068884" y="4317365"/>
            <a:ext cx="339308" cy="312809"/>
          </a:xfrm>
          <a:prstGeom prst="rect">
            <a:avLst/>
          </a:prstGeom>
        </p:spPr>
      </p:pic>
      <p:grpSp>
        <p:nvGrpSpPr>
          <p:cNvPr id="34" name="Group 87"/>
          <p:cNvGrpSpPr/>
          <p:nvPr/>
        </p:nvGrpSpPr>
        <p:grpSpPr>
          <a:xfrm>
            <a:off x="5427057" y="3967987"/>
            <a:ext cx="454328" cy="412191"/>
            <a:chOff x="5905328" y="3587267"/>
            <a:chExt cx="437607" cy="430654"/>
          </a:xfrm>
        </p:grpSpPr>
        <p:sp>
          <p:nvSpPr>
            <p:cNvPr id="35" name="Freeform 86"/>
            <p:cNvSpPr/>
            <p:nvPr/>
          </p:nvSpPr>
          <p:spPr>
            <a:xfrm>
              <a:off x="5905328" y="3587267"/>
              <a:ext cx="437607" cy="430654"/>
            </a:xfrm>
            <a:custGeom>
              <a:avLst/>
              <a:gdLst/>
              <a:ahLst/>
              <a:cxnLst/>
              <a:rect l="0" t="0" r="0" b="0"/>
              <a:pathLst>
                <a:path w="302895" h="297828">
                  <a:moveTo>
                    <a:pt x="277654" y="25241"/>
                  </a:moveTo>
                  <a:lnTo>
                    <a:pt x="232220" y="25241"/>
                  </a:lnTo>
                  <a:lnTo>
                    <a:pt x="232220" y="5048"/>
                  </a:lnTo>
                  <a:cubicBezTo>
                    <a:pt x="232220" y="2257"/>
                    <a:pt x="229962" y="0"/>
                    <a:pt x="227171" y="0"/>
                  </a:cubicBezTo>
                  <a:cubicBezTo>
                    <a:pt x="224380" y="0"/>
                    <a:pt x="222123" y="2257"/>
                    <a:pt x="222123" y="5048"/>
                  </a:cubicBezTo>
                  <a:lnTo>
                    <a:pt x="222123" y="25241"/>
                  </a:lnTo>
                  <a:lnTo>
                    <a:pt x="90859" y="25241"/>
                  </a:lnTo>
                  <a:lnTo>
                    <a:pt x="90859" y="5048"/>
                  </a:lnTo>
                  <a:cubicBezTo>
                    <a:pt x="90859" y="2257"/>
                    <a:pt x="88602" y="0"/>
                    <a:pt x="85811" y="0"/>
                  </a:cubicBezTo>
                  <a:cubicBezTo>
                    <a:pt x="83020" y="0"/>
                    <a:pt x="80772" y="2257"/>
                    <a:pt x="80772" y="5048"/>
                  </a:cubicBezTo>
                  <a:lnTo>
                    <a:pt x="80772" y="25241"/>
                  </a:lnTo>
                  <a:lnTo>
                    <a:pt x="25241" y="25241"/>
                  </a:lnTo>
                  <a:cubicBezTo>
                    <a:pt x="11325" y="25241"/>
                    <a:pt x="0" y="36566"/>
                    <a:pt x="0" y="50482"/>
                  </a:cubicBezTo>
                  <a:lnTo>
                    <a:pt x="0" y="272605"/>
                  </a:lnTo>
                  <a:cubicBezTo>
                    <a:pt x="0" y="286522"/>
                    <a:pt x="11325" y="297828"/>
                    <a:pt x="25241" y="297828"/>
                  </a:cubicBezTo>
                  <a:lnTo>
                    <a:pt x="277654" y="297828"/>
                  </a:lnTo>
                  <a:cubicBezTo>
                    <a:pt x="291570" y="297828"/>
                    <a:pt x="302895" y="286502"/>
                    <a:pt x="302895" y="272605"/>
                  </a:cubicBezTo>
                  <a:lnTo>
                    <a:pt x="302895" y="50482"/>
                  </a:lnTo>
                  <a:cubicBezTo>
                    <a:pt x="302895" y="36566"/>
                    <a:pt x="291570" y="25241"/>
                    <a:pt x="277654" y="25241"/>
                  </a:cubicBezTo>
                  <a:close/>
                  <a:moveTo>
                    <a:pt x="292799" y="272586"/>
                  </a:moveTo>
                  <a:cubicBezTo>
                    <a:pt x="292799" y="280940"/>
                    <a:pt x="286007" y="287741"/>
                    <a:pt x="277654" y="287741"/>
                  </a:cubicBezTo>
                  <a:lnTo>
                    <a:pt x="25241" y="287741"/>
                  </a:lnTo>
                  <a:cubicBezTo>
                    <a:pt x="16888" y="287741"/>
                    <a:pt x="10097" y="280940"/>
                    <a:pt x="10097" y="272586"/>
                  </a:cubicBezTo>
                  <a:lnTo>
                    <a:pt x="10097" y="50473"/>
                  </a:lnTo>
                  <a:cubicBezTo>
                    <a:pt x="10097" y="42120"/>
                    <a:pt x="16888" y="35328"/>
                    <a:pt x="25241" y="35328"/>
                  </a:cubicBezTo>
                  <a:lnTo>
                    <a:pt x="25241" y="35338"/>
                  </a:lnTo>
                  <a:lnTo>
                    <a:pt x="80772" y="35338"/>
                  </a:lnTo>
                  <a:lnTo>
                    <a:pt x="80772" y="45434"/>
                  </a:lnTo>
                  <a:cubicBezTo>
                    <a:pt x="80772" y="48225"/>
                    <a:pt x="83020" y="50482"/>
                    <a:pt x="85811" y="50482"/>
                  </a:cubicBezTo>
                  <a:cubicBezTo>
                    <a:pt x="88602" y="50482"/>
                    <a:pt x="90869" y="48216"/>
                    <a:pt x="90859" y="45434"/>
                  </a:cubicBezTo>
                  <a:lnTo>
                    <a:pt x="90859" y="35338"/>
                  </a:lnTo>
                  <a:lnTo>
                    <a:pt x="222123" y="35338"/>
                  </a:lnTo>
                  <a:lnTo>
                    <a:pt x="222123" y="45434"/>
                  </a:lnTo>
                  <a:cubicBezTo>
                    <a:pt x="222123" y="48225"/>
                    <a:pt x="224380" y="50482"/>
                    <a:pt x="227171" y="50482"/>
                  </a:cubicBezTo>
                  <a:cubicBezTo>
                    <a:pt x="229962" y="50482"/>
                    <a:pt x="232220" y="48216"/>
                    <a:pt x="232220" y="45434"/>
                  </a:cubicBezTo>
                  <a:lnTo>
                    <a:pt x="232220" y="35338"/>
                  </a:lnTo>
                  <a:lnTo>
                    <a:pt x="277654" y="35338"/>
                  </a:lnTo>
                  <a:cubicBezTo>
                    <a:pt x="286007" y="35338"/>
                    <a:pt x="292799" y="42129"/>
                    <a:pt x="292799" y="50482"/>
                  </a:cubicBezTo>
                  <a:lnTo>
                    <a:pt x="292799" y="272586"/>
                  </a:lnTo>
                  <a:close/>
                  <a:moveTo>
                    <a:pt x="252413" y="75714"/>
                  </a:moveTo>
                  <a:lnTo>
                    <a:pt x="50483" y="75714"/>
                  </a:lnTo>
                  <a:cubicBezTo>
                    <a:pt x="47692" y="75714"/>
                    <a:pt x="45444" y="77972"/>
                    <a:pt x="45444" y="80762"/>
                  </a:cubicBezTo>
                  <a:cubicBezTo>
                    <a:pt x="45444" y="83553"/>
                    <a:pt x="47692" y="85811"/>
                    <a:pt x="50483" y="85811"/>
                  </a:cubicBezTo>
                  <a:lnTo>
                    <a:pt x="252413" y="85811"/>
                  </a:lnTo>
                  <a:cubicBezTo>
                    <a:pt x="255203" y="85811"/>
                    <a:pt x="257461" y="83553"/>
                    <a:pt x="257461" y="80762"/>
                  </a:cubicBezTo>
                  <a:cubicBezTo>
                    <a:pt x="257461" y="77972"/>
                    <a:pt x="255203" y="75714"/>
                    <a:pt x="252413" y="75714"/>
                  </a:cubicBezTo>
                  <a:close/>
                  <a:moveTo>
                    <a:pt x="90869" y="116100"/>
                  </a:moveTo>
                  <a:lnTo>
                    <a:pt x="50483" y="116100"/>
                  </a:lnTo>
                  <a:cubicBezTo>
                    <a:pt x="47692" y="116100"/>
                    <a:pt x="45444" y="118358"/>
                    <a:pt x="45444" y="121148"/>
                  </a:cubicBezTo>
                  <a:cubicBezTo>
                    <a:pt x="45444" y="123939"/>
                    <a:pt x="47692" y="126197"/>
                    <a:pt x="50483" y="126197"/>
                  </a:cubicBezTo>
                  <a:lnTo>
                    <a:pt x="90869" y="126197"/>
                  </a:lnTo>
                  <a:cubicBezTo>
                    <a:pt x="93659" y="126197"/>
                    <a:pt x="95917" y="123939"/>
                    <a:pt x="95917" y="121148"/>
                  </a:cubicBezTo>
                  <a:cubicBezTo>
                    <a:pt x="95917" y="118358"/>
                    <a:pt x="93659" y="116100"/>
                    <a:pt x="90869" y="116100"/>
                  </a:cubicBezTo>
                  <a:close/>
                  <a:moveTo>
                    <a:pt x="171641" y="116100"/>
                  </a:moveTo>
                  <a:lnTo>
                    <a:pt x="131255" y="116100"/>
                  </a:lnTo>
                  <a:cubicBezTo>
                    <a:pt x="128464" y="116100"/>
                    <a:pt x="126206" y="118358"/>
                    <a:pt x="126206" y="121148"/>
                  </a:cubicBezTo>
                  <a:cubicBezTo>
                    <a:pt x="126206" y="123939"/>
                    <a:pt x="128464" y="126197"/>
                    <a:pt x="131255" y="126197"/>
                  </a:cubicBezTo>
                  <a:lnTo>
                    <a:pt x="171641" y="126197"/>
                  </a:lnTo>
                  <a:cubicBezTo>
                    <a:pt x="174431" y="126197"/>
                    <a:pt x="176689" y="123939"/>
                    <a:pt x="176689" y="121148"/>
                  </a:cubicBezTo>
                  <a:cubicBezTo>
                    <a:pt x="176689" y="118358"/>
                    <a:pt x="174431" y="116100"/>
                    <a:pt x="171641" y="116100"/>
                  </a:cubicBezTo>
                  <a:close/>
                  <a:moveTo>
                    <a:pt x="252413" y="116100"/>
                  </a:moveTo>
                  <a:lnTo>
                    <a:pt x="212027" y="116100"/>
                  </a:lnTo>
                  <a:cubicBezTo>
                    <a:pt x="209236" y="116100"/>
                    <a:pt x="206988" y="118358"/>
                    <a:pt x="206988" y="121148"/>
                  </a:cubicBezTo>
                  <a:cubicBezTo>
                    <a:pt x="206988" y="123939"/>
                    <a:pt x="209236" y="126197"/>
                    <a:pt x="212027" y="126197"/>
                  </a:cubicBezTo>
                  <a:lnTo>
                    <a:pt x="252413" y="126197"/>
                  </a:lnTo>
                  <a:cubicBezTo>
                    <a:pt x="255203" y="126197"/>
                    <a:pt x="257461" y="123939"/>
                    <a:pt x="257461" y="121148"/>
                  </a:cubicBezTo>
                  <a:cubicBezTo>
                    <a:pt x="257461" y="118358"/>
                    <a:pt x="255203" y="116100"/>
                    <a:pt x="252413" y="116100"/>
                  </a:cubicBezTo>
                  <a:close/>
                  <a:moveTo>
                    <a:pt x="90869" y="156486"/>
                  </a:moveTo>
                  <a:lnTo>
                    <a:pt x="50483" y="156486"/>
                  </a:lnTo>
                  <a:cubicBezTo>
                    <a:pt x="47692" y="156486"/>
                    <a:pt x="45444" y="158744"/>
                    <a:pt x="45444" y="161534"/>
                  </a:cubicBezTo>
                  <a:cubicBezTo>
                    <a:pt x="45444" y="164325"/>
                    <a:pt x="47692" y="166583"/>
                    <a:pt x="50483" y="166583"/>
                  </a:cubicBezTo>
                  <a:lnTo>
                    <a:pt x="90869" y="166583"/>
                  </a:lnTo>
                  <a:cubicBezTo>
                    <a:pt x="93659" y="166583"/>
                    <a:pt x="95917" y="164325"/>
                    <a:pt x="95917" y="161534"/>
                  </a:cubicBezTo>
                  <a:cubicBezTo>
                    <a:pt x="95917" y="158744"/>
                    <a:pt x="93659" y="156486"/>
                    <a:pt x="90869" y="156486"/>
                  </a:cubicBezTo>
                  <a:close/>
                  <a:moveTo>
                    <a:pt x="171641" y="156486"/>
                  </a:moveTo>
                  <a:lnTo>
                    <a:pt x="131255" y="156486"/>
                  </a:lnTo>
                  <a:cubicBezTo>
                    <a:pt x="128464" y="156486"/>
                    <a:pt x="126206" y="158744"/>
                    <a:pt x="126206" y="161534"/>
                  </a:cubicBezTo>
                  <a:cubicBezTo>
                    <a:pt x="126206" y="164325"/>
                    <a:pt x="128464" y="166583"/>
                    <a:pt x="131255" y="166583"/>
                  </a:cubicBezTo>
                  <a:lnTo>
                    <a:pt x="171641" y="166583"/>
                  </a:lnTo>
                  <a:cubicBezTo>
                    <a:pt x="174431" y="166583"/>
                    <a:pt x="176689" y="164325"/>
                    <a:pt x="176689" y="161534"/>
                  </a:cubicBezTo>
                  <a:cubicBezTo>
                    <a:pt x="176689" y="158744"/>
                    <a:pt x="174431" y="156486"/>
                    <a:pt x="171641" y="156486"/>
                  </a:cubicBezTo>
                  <a:close/>
                  <a:moveTo>
                    <a:pt x="252413" y="156486"/>
                  </a:moveTo>
                  <a:lnTo>
                    <a:pt x="212027" y="156486"/>
                  </a:lnTo>
                  <a:cubicBezTo>
                    <a:pt x="209236" y="156486"/>
                    <a:pt x="206988" y="158744"/>
                    <a:pt x="206988" y="161534"/>
                  </a:cubicBezTo>
                  <a:cubicBezTo>
                    <a:pt x="206988" y="164325"/>
                    <a:pt x="209236" y="166583"/>
                    <a:pt x="212027" y="166583"/>
                  </a:cubicBezTo>
                  <a:lnTo>
                    <a:pt x="252413" y="166583"/>
                  </a:lnTo>
                  <a:cubicBezTo>
                    <a:pt x="255203" y="166583"/>
                    <a:pt x="257461" y="164325"/>
                    <a:pt x="257461" y="161534"/>
                  </a:cubicBezTo>
                  <a:cubicBezTo>
                    <a:pt x="257461" y="158744"/>
                    <a:pt x="255203" y="156486"/>
                    <a:pt x="252413" y="156486"/>
                  </a:cubicBezTo>
                  <a:close/>
                  <a:moveTo>
                    <a:pt x="90869" y="196882"/>
                  </a:moveTo>
                  <a:lnTo>
                    <a:pt x="50483" y="196882"/>
                  </a:lnTo>
                  <a:cubicBezTo>
                    <a:pt x="47692" y="196882"/>
                    <a:pt x="45444" y="199139"/>
                    <a:pt x="45444" y="201930"/>
                  </a:cubicBezTo>
                  <a:cubicBezTo>
                    <a:pt x="45444" y="204721"/>
                    <a:pt x="47692" y="206969"/>
                    <a:pt x="50483" y="206969"/>
                  </a:cubicBezTo>
                  <a:lnTo>
                    <a:pt x="90869" y="206969"/>
                  </a:lnTo>
                  <a:cubicBezTo>
                    <a:pt x="93659" y="206969"/>
                    <a:pt x="95917" y="204721"/>
                    <a:pt x="95917" y="201930"/>
                  </a:cubicBezTo>
                  <a:cubicBezTo>
                    <a:pt x="95917" y="199139"/>
                    <a:pt x="93659" y="196882"/>
                    <a:pt x="90869" y="196882"/>
                  </a:cubicBezTo>
                  <a:close/>
                  <a:moveTo>
                    <a:pt x="171641" y="196882"/>
                  </a:moveTo>
                  <a:lnTo>
                    <a:pt x="131255" y="196882"/>
                  </a:lnTo>
                  <a:cubicBezTo>
                    <a:pt x="128464" y="196882"/>
                    <a:pt x="126206" y="199139"/>
                    <a:pt x="126206" y="201930"/>
                  </a:cubicBezTo>
                  <a:cubicBezTo>
                    <a:pt x="126206" y="204721"/>
                    <a:pt x="128464" y="206969"/>
                    <a:pt x="131255" y="206969"/>
                  </a:cubicBezTo>
                  <a:lnTo>
                    <a:pt x="171641" y="206969"/>
                  </a:lnTo>
                  <a:cubicBezTo>
                    <a:pt x="174431" y="206969"/>
                    <a:pt x="176689" y="204721"/>
                    <a:pt x="176689" y="201930"/>
                  </a:cubicBezTo>
                  <a:cubicBezTo>
                    <a:pt x="176689" y="199139"/>
                    <a:pt x="174431" y="196882"/>
                    <a:pt x="171641" y="196882"/>
                  </a:cubicBezTo>
                  <a:close/>
                  <a:moveTo>
                    <a:pt x="252413" y="196882"/>
                  </a:moveTo>
                  <a:lnTo>
                    <a:pt x="212027" y="196882"/>
                  </a:lnTo>
                  <a:cubicBezTo>
                    <a:pt x="209236" y="196882"/>
                    <a:pt x="206988" y="199139"/>
                    <a:pt x="206988" y="201930"/>
                  </a:cubicBezTo>
                  <a:cubicBezTo>
                    <a:pt x="206988" y="204721"/>
                    <a:pt x="209236" y="206969"/>
                    <a:pt x="212027" y="206969"/>
                  </a:cubicBezTo>
                  <a:lnTo>
                    <a:pt x="252413" y="206969"/>
                  </a:lnTo>
                  <a:cubicBezTo>
                    <a:pt x="255203" y="206969"/>
                    <a:pt x="257461" y="204721"/>
                    <a:pt x="257461" y="201930"/>
                  </a:cubicBezTo>
                  <a:cubicBezTo>
                    <a:pt x="257461" y="199139"/>
                    <a:pt x="255203" y="196882"/>
                    <a:pt x="252413" y="196882"/>
                  </a:cubicBezTo>
                  <a:close/>
                  <a:moveTo>
                    <a:pt x="90869" y="237258"/>
                  </a:moveTo>
                  <a:lnTo>
                    <a:pt x="50483" y="237258"/>
                  </a:lnTo>
                  <a:cubicBezTo>
                    <a:pt x="47692" y="237258"/>
                    <a:pt x="45444" y="239506"/>
                    <a:pt x="45444" y="242297"/>
                  </a:cubicBezTo>
                  <a:cubicBezTo>
                    <a:pt x="45444" y="245088"/>
                    <a:pt x="47692" y="247345"/>
                    <a:pt x="50483" y="247345"/>
                  </a:cubicBezTo>
                  <a:lnTo>
                    <a:pt x="90869" y="247345"/>
                  </a:lnTo>
                  <a:cubicBezTo>
                    <a:pt x="93659" y="247345"/>
                    <a:pt x="95917" y="245088"/>
                    <a:pt x="95917" y="242297"/>
                  </a:cubicBezTo>
                  <a:cubicBezTo>
                    <a:pt x="95917" y="239506"/>
                    <a:pt x="93659" y="237258"/>
                    <a:pt x="90869" y="237258"/>
                  </a:cubicBezTo>
                  <a:close/>
                  <a:moveTo>
                    <a:pt x="171641" y="237258"/>
                  </a:moveTo>
                  <a:lnTo>
                    <a:pt x="131255" y="237258"/>
                  </a:lnTo>
                  <a:cubicBezTo>
                    <a:pt x="128464" y="237258"/>
                    <a:pt x="126206" y="239506"/>
                    <a:pt x="126206" y="242297"/>
                  </a:cubicBezTo>
                  <a:cubicBezTo>
                    <a:pt x="126206" y="245088"/>
                    <a:pt x="128464" y="247345"/>
                    <a:pt x="131255" y="247345"/>
                  </a:cubicBezTo>
                  <a:lnTo>
                    <a:pt x="171641" y="247345"/>
                  </a:lnTo>
                  <a:cubicBezTo>
                    <a:pt x="174431" y="247345"/>
                    <a:pt x="176689" y="245088"/>
                    <a:pt x="176689" y="242297"/>
                  </a:cubicBezTo>
                  <a:cubicBezTo>
                    <a:pt x="176689" y="239506"/>
                    <a:pt x="174431" y="237258"/>
                    <a:pt x="171641" y="237258"/>
                  </a:cubicBezTo>
                  <a:close/>
                  <a:moveTo>
                    <a:pt x="252413" y="237258"/>
                  </a:moveTo>
                  <a:lnTo>
                    <a:pt x="212027" y="237258"/>
                  </a:lnTo>
                  <a:cubicBezTo>
                    <a:pt x="209236" y="237258"/>
                    <a:pt x="206988" y="239506"/>
                    <a:pt x="206988" y="242297"/>
                  </a:cubicBezTo>
                  <a:cubicBezTo>
                    <a:pt x="206988" y="245088"/>
                    <a:pt x="209236" y="247345"/>
                    <a:pt x="212027" y="247345"/>
                  </a:cubicBezTo>
                  <a:lnTo>
                    <a:pt x="252413" y="247345"/>
                  </a:lnTo>
                  <a:cubicBezTo>
                    <a:pt x="255203" y="247345"/>
                    <a:pt x="257461" y="245088"/>
                    <a:pt x="257461" y="242297"/>
                  </a:cubicBezTo>
                  <a:cubicBezTo>
                    <a:pt x="257461" y="239506"/>
                    <a:pt x="255203" y="237258"/>
                    <a:pt x="252413" y="237258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36" name="Group 89"/>
          <p:cNvGrpSpPr/>
          <p:nvPr/>
        </p:nvGrpSpPr>
        <p:grpSpPr>
          <a:xfrm>
            <a:off x="5432576" y="3750920"/>
            <a:ext cx="1686520" cy="1554804"/>
            <a:chOff x="5911186" y="3360477"/>
            <a:chExt cx="1624447" cy="1624447"/>
          </a:xfrm>
        </p:grpSpPr>
        <p:sp>
          <p:nvSpPr>
            <p:cNvPr id="37" name="Freeform 88"/>
            <p:cNvSpPr/>
            <p:nvPr/>
          </p:nvSpPr>
          <p:spPr>
            <a:xfrm>
              <a:off x="5911186" y="3360477"/>
              <a:ext cx="1624447" cy="1624447"/>
            </a:xfrm>
            <a:custGeom>
              <a:avLst/>
              <a:gdLst/>
              <a:ahLst/>
              <a:cxnLst/>
              <a:rect l="0" t="0" r="0" b="0"/>
              <a:pathLst>
                <a:path w="302905" h="302905">
                  <a:moveTo>
                    <a:pt x="50483" y="0"/>
                  </a:moveTo>
                  <a:lnTo>
                    <a:pt x="252413" y="0"/>
                  </a:lnTo>
                  <a:cubicBezTo>
                    <a:pt x="280168" y="0"/>
                    <a:pt x="302905" y="22727"/>
                    <a:pt x="302905" y="50482"/>
                  </a:cubicBezTo>
                  <a:lnTo>
                    <a:pt x="302905" y="252412"/>
                  </a:lnTo>
                  <a:cubicBezTo>
                    <a:pt x="302905" y="280168"/>
                    <a:pt x="280168" y="302905"/>
                    <a:pt x="252413" y="302905"/>
                  </a:cubicBezTo>
                  <a:lnTo>
                    <a:pt x="50483" y="302905"/>
                  </a:lnTo>
                  <a:cubicBezTo>
                    <a:pt x="22717" y="302905"/>
                    <a:pt x="0" y="280168"/>
                    <a:pt x="0" y="252412"/>
                  </a:cubicBezTo>
                  <a:lnTo>
                    <a:pt x="0" y="50482"/>
                  </a:lnTo>
                  <a:cubicBezTo>
                    <a:pt x="10" y="22717"/>
                    <a:pt x="22717" y="0"/>
                    <a:pt x="50483" y="0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grpSp>
        <p:nvGrpSpPr>
          <p:cNvPr id="38" name="Group 91"/>
          <p:cNvGrpSpPr/>
          <p:nvPr/>
        </p:nvGrpSpPr>
        <p:grpSpPr>
          <a:xfrm>
            <a:off x="5432576" y="3750921"/>
            <a:ext cx="1612439" cy="1554804"/>
            <a:chOff x="5911186" y="3360478"/>
            <a:chExt cx="1553092" cy="1624447"/>
          </a:xfrm>
        </p:grpSpPr>
        <p:sp>
          <p:nvSpPr>
            <p:cNvPr id="39" name="Freeform 90"/>
            <p:cNvSpPr/>
            <p:nvPr/>
          </p:nvSpPr>
          <p:spPr>
            <a:xfrm>
              <a:off x="5911186" y="3360478"/>
              <a:ext cx="1553092" cy="1624447"/>
            </a:xfrm>
            <a:custGeom>
              <a:avLst/>
              <a:gdLst/>
              <a:ahLst/>
              <a:cxnLst/>
              <a:rect l="0" t="0" r="0" b="0"/>
              <a:pathLst>
                <a:path w="302905" h="302905">
                  <a:moveTo>
                    <a:pt x="50483" y="0"/>
                  </a:moveTo>
                  <a:lnTo>
                    <a:pt x="252413" y="0"/>
                  </a:lnTo>
                  <a:cubicBezTo>
                    <a:pt x="280168" y="0"/>
                    <a:pt x="302905" y="22727"/>
                    <a:pt x="302905" y="50482"/>
                  </a:cubicBezTo>
                  <a:lnTo>
                    <a:pt x="302905" y="252412"/>
                  </a:lnTo>
                  <a:cubicBezTo>
                    <a:pt x="302905" y="280168"/>
                    <a:pt x="280168" y="302905"/>
                    <a:pt x="252413" y="302905"/>
                  </a:cubicBezTo>
                  <a:lnTo>
                    <a:pt x="50483" y="302905"/>
                  </a:lnTo>
                  <a:cubicBezTo>
                    <a:pt x="22717" y="302905"/>
                    <a:pt x="0" y="280168"/>
                    <a:pt x="0" y="252412"/>
                  </a:cubicBezTo>
                  <a:lnTo>
                    <a:pt x="0" y="50482"/>
                  </a:lnTo>
                  <a:cubicBezTo>
                    <a:pt x="10" y="22717"/>
                    <a:pt x="22717" y="0"/>
                    <a:pt x="50483" y="0"/>
                  </a:cubicBezTo>
                  <a:close/>
                </a:path>
              </a:pathLst>
            </a:custGeom>
            <a:solidFill>
              <a:srgbClr val="868686">
                <a:alpha val="100000"/>
              </a:srgbClr>
            </a:solidFill>
          </p:spPr>
        </p:sp>
      </p:grpSp>
      <p:grpSp>
        <p:nvGrpSpPr>
          <p:cNvPr id="40" name="Group 93"/>
          <p:cNvGrpSpPr/>
          <p:nvPr/>
        </p:nvGrpSpPr>
        <p:grpSpPr>
          <a:xfrm>
            <a:off x="6760519" y="4293543"/>
            <a:ext cx="449818" cy="414687"/>
            <a:chOff x="7320829" y="3927405"/>
            <a:chExt cx="433262" cy="433262"/>
          </a:xfrm>
        </p:grpSpPr>
        <p:sp>
          <p:nvSpPr>
            <p:cNvPr id="41" name="Freeform 92"/>
            <p:cNvSpPr/>
            <p:nvPr/>
          </p:nvSpPr>
          <p:spPr>
            <a:xfrm>
              <a:off x="7320829" y="3927405"/>
              <a:ext cx="433262" cy="433262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sp>
        <p:nvSpPr>
          <p:cNvPr id="42" name="TextBox 94"/>
          <p:cNvSpPr txBox="1"/>
          <p:nvPr/>
        </p:nvSpPr>
        <p:spPr>
          <a:xfrm>
            <a:off x="5604929" y="4564668"/>
            <a:ext cx="1313642" cy="528766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080"/>
              </a:lnSpc>
            </a:pPr>
            <a:r>
              <a:rPr lang="en-US" sz="1000" b="0" i="0" spc="0" dirty="0">
                <a:solidFill>
                  <a:srgbClr val="FFFFFF">
                    <a:alpha val="100000"/>
                  </a:srgbClr>
                </a:solidFill>
                <a:latin typeface="Vodafone Rg"/>
              </a:rPr>
              <a:t>Teachers and student will access online curriculum and psychological support through the platform.</a:t>
            </a:r>
          </a:p>
        </p:txBody>
      </p:sp>
      <p:sp>
        <p:nvSpPr>
          <p:cNvPr id="43" name="TextBox 95"/>
          <p:cNvSpPr txBox="1"/>
          <p:nvPr/>
        </p:nvSpPr>
        <p:spPr>
          <a:xfrm>
            <a:off x="5610026" y="4381102"/>
            <a:ext cx="922447" cy="2188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832"/>
              </a:lnSpc>
            </a:pPr>
            <a:r>
              <a:rPr lang="en-US" sz="1221" b="1" i="0" spc="58">
                <a:solidFill>
                  <a:srgbClr val="FFFFFF">
                    <a:alpha val="100000"/>
                  </a:srgbClr>
                </a:solidFill>
                <a:latin typeface="Vodafone Rg"/>
              </a:rPr>
              <a:t>04.</a:t>
            </a:r>
          </a:p>
        </p:txBody>
      </p:sp>
      <p:pic>
        <p:nvPicPr>
          <p:cNvPr id="44" name="Picture 96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6810669" y="4344505"/>
            <a:ext cx="339308" cy="312809"/>
          </a:xfrm>
          <a:prstGeom prst="rect">
            <a:avLst/>
          </a:prstGeom>
        </p:spPr>
      </p:pic>
      <p:grpSp>
        <p:nvGrpSpPr>
          <p:cNvPr id="45" name="Group 98"/>
          <p:cNvGrpSpPr/>
          <p:nvPr/>
        </p:nvGrpSpPr>
        <p:grpSpPr>
          <a:xfrm>
            <a:off x="7168933" y="3975035"/>
            <a:ext cx="454328" cy="412191"/>
            <a:chOff x="7754369" y="3594630"/>
            <a:chExt cx="437607" cy="430654"/>
          </a:xfrm>
        </p:grpSpPr>
        <p:sp>
          <p:nvSpPr>
            <p:cNvPr id="46" name="Freeform 97"/>
            <p:cNvSpPr/>
            <p:nvPr/>
          </p:nvSpPr>
          <p:spPr>
            <a:xfrm>
              <a:off x="7754369" y="3594630"/>
              <a:ext cx="437607" cy="430654"/>
            </a:xfrm>
            <a:custGeom>
              <a:avLst/>
              <a:gdLst/>
              <a:ahLst/>
              <a:cxnLst/>
              <a:rect l="0" t="0" r="0" b="0"/>
              <a:pathLst>
                <a:path w="302895" h="297828">
                  <a:moveTo>
                    <a:pt x="277654" y="25241"/>
                  </a:moveTo>
                  <a:lnTo>
                    <a:pt x="232220" y="25241"/>
                  </a:lnTo>
                  <a:lnTo>
                    <a:pt x="232220" y="5048"/>
                  </a:lnTo>
                  <a:cubicBezTo>
                    <a:pt x="232220" y="2257"/>
                    <a:pt x="229962" y="0"/>
                    <a:pt x="227171" y="0"/>
                  </a:cubicBezTo>
                  <a:cubicBezTo>
                    <a:pt x="224380" y="0"/>
                    <a:pt x="222123" y="2257"/>
                    <a:pt x="222123" y="5048"/>
                  </a:cubicBezTo>
                  <a:lnTo>
                    <a:pt x="222123" y="25241"/>
                  </a:lnTo>
                  <a:lnTo>
                    <a:pt x="90859" y="25241"/>
                  </a:lnTo>
                  <a:lnTo>
                    <a:pt x="90859" y="5048"/>
                  </a:lnTo>
                  <a:cubicBezTo>
                    <a:pt x="90859" y="2257"/>
                    <a:pt x="88602" y="0"/>
                    <a:pt x="85811" y="0"/>
                  </a:cubicBezTo>
                  <a:cubicBezTo>
                    <a:pt x="83020" y="0"/>
                    <a:pt x="80772" y="2257"/>
                    <a:pt x="80772" y="5048"/>
                  </a:cubicBezTo>
                  <a:lnTo>
                    <a:pt x="80772" y="25241"/>
                  </a:lnTo>
                  <a:lnTo>
                    <a:pt x="25241" y="25241"/>
                  </a:lnTo>
                  <a:cubicBezTo>
                    <a:pt x="11325" y="25241"/>
                    <a:pt x="0" y="36566"/>
                    <a:pt x="0" y="50482"/>
                  </a:cubicBezTo>
                  <a:lnTo>
                    <a:pt x="0" y="272605"/>
                  </a:lnTo>
                  <a:cubicBezTo>
                    <a:pt x="0" y="286522"/>
                    <a:pt x="11325" y="297828"/>
                    <a:pt x="25241" y="297828"/>
                  </a:cubicBezTo>
                  <a:lnTo>
                    <a:pt x="277654" y="297828"/>
                  </a:lnTo>
                  <a:cubicBezTo>
                    <a:pt x="291570" y="297828"/>
                    <a:pt x="302895" y="286502"/>
                    <a:pt x="302895" y="272605"/>
                  </a:cubicBezTo>
                  <a:lnTo>
                    <a:pt x="302895" y="50482"/>
                  </a:lnTo>
                  <a:cubicBezTo>
                    <a:pt x="302895" y="36566"/>
                    <a:pt x="291570" y="25241"/>
                    <a:pt x="277654" y="25241"/>
                  </a:cubicBezTo>
                  <a:close/>
                  <a:moveTo>
                    <a:pt x="292799" y="272586"/>
                  </a:moveTo>
                  <a:cubicBezTo>
                    <a:pt x="292799" y="280940"/>
                    <a:pt x="286007" y="287741"/>
                    <a:pt x="277654" y="287741"/>
                  </a:cubicBezTo>
                  <a:lnTo>
                    <a:pt x="25241" y="287741"/>
                  </a:lnTo>
                  <a:cubicBezTo>
                    <a:pt x="16888" y="287741"/>
                    <a:pt x="10097" y="280940"/>
                    <a:pt x="10097" y="272586"/>
                  </a:cubicBezTo>
                  <a:lnTo>
                    <a:pt x="10097" y="50473"/>
                  </a:lnTo>
                  <a:cubicBezTo>
                    <a:pt x="10097" y="42120"/>
                    <a:pt x="16888" y="35328"/>
                    <a:pt x="25241" y="35328"/>
                  </a:cubicBezTo>
                  <a:lnTo>
                    <a:pt x="25241" y="35338"/>
                  </a:lnTo>
                  <a:lnTo>
                    <a:pt x="80772" y="35338"/>
                  </a:lnTo>
                  <a:lnTo>
                    <a:pt x="80772" y="45434"/>
                  </a:lnTo>
                  <a:cubicBezTo>
                    <a:pt x="80772" y="48225"/>
                    <a:pt x="83020" y="50482"/>
                    <a:pt x="85811" y="50482"/>
                  </a:cubicBezTo>
                  <a:cubicBezTo>
                    <a:pt x="88602" y="50482"/>
                    <a:pt x="90869" y="48216"/>
                    <a:pt x="90859" y="45434"/>
                  </a:cubicBezTo>
                  <a:lnTo>
                    <a:pt x="90859" y="35338"/>
                  </a:lnTo>
                  <a:lnTo>
                    <a:pt x="222123" y="35338"/>
                  </a:lnTo>
                  <a:lnTo>
                    <a:pt x="222123" y="45434"/>
                  </a:lnTo>
                  <a:cubicBezTo>
                    <a:pt x="222123" y="48225"/>
                    <a:pt x="224380" y="50482"/>
                    <a:pt x="227171" y="50482"/>
                  </a:cubicBezTo>
                  <a:cubicBezTo>
                    <a:pt x="229962" y="50482"/>
                    <a:pt x="232220" y="48216"/>
                    <a:pt x="232220" y="45434"/>
                  </a:cubicBezTo>
                  <a:lnTo>
                    <a:pt x="232220" y="35338"/>
                  </a:lnTo>
                  <a:lnTo>
                    <a:pt x="277654" y="35338"/>
                  </a:lnTo>
                  <a:cubicBezTo>
                    <a:pt x="286007" y="35338"/>
                    <a:pt x="292799" y="42129"/>
                    <a:pt x="292799" y="50482"/>
                  </a:cubicBezTo>
                  <a:lnTo>
                    <a:pt x="292799" y="272586"/>
                  </a:lnTo>
                  <a:close/>
                  <a:moveTo>
                    <a:pt x="252413" y="75714"/>
                  </a:moveTo>
                  <a:lnTo>
                    <a:pt x="50483" y="75714"/>
                  </a:lnTo>
                  <a:cubicBezTo>
                    <a:pt x="47692" y="75714"/>
                    <a:pt x="45444" y="77972"/>
                    <a:pt x="45444" y="80762"/>
                  </a:cubicBezTo>
                  <a:cubicBezTo>
                    <a:pt x="45444" y="83553"/>
                    <a:pt x="47692" y="85811"/>
                    <a:pt x="50483" y="85811"/>
                  </a:cubicBezTo>
                  <a:lnTo>
                    <a:pt x="252413" y="85811"/>
                  </a:lnTo>
                  <a:cubicBezTo>
                    <a:pt x="255203" y="85811"/>
                    <a:pt x="257461" y="83553"/>
                    <a:pt x="257461" y="80762"/>
                  </a:cubicBezTo>
                  <a:cubicBezTo>
                    <a:pt x="257461" y="77972"/>
                    <a:pt x="255203" y="75714"/>
                    <a:pt x="252413" y="75714"/>
                  </a:cubicBezTo>
                  <a:close/>
                  <a:moveTo>
                    <a:pt x="90869" y="116100"/>
                  </a:moveTo>
                  <a:lnTo>
                    <a:pt x="50483" y="116100"/>
                  </a:lnTo>
                  <a:cubicBezTo>
                    <a:pt x="47692" y="116100"/>
                    <a:pt x="45444" y="118358"/>
                    <a:pt x="45444" y="121148"/>
                  </a:cubicBezTo>
                  <a:cubicBezTo>
                    <a:pt x="45444" y="123939"/>
                    <a:pt x="47692" y="126197"/>
                    <a:pt x="50483" y="126197"/>
                  </a:cubicBezTo>
                  <a:lnTo>
                    <a:pt x="90869" y="126197"/>
                  </a:lnTo>
                  <a:cubicBezTo>
                    <a:pt x="93659" y="126197"/>
                    <a:pt x="95917" y="123939"/>
                    <a:pt x="95917" y="121148"/>
                  </a:cubicBezTo>
                  <a:cubicBezTo>
                    <a:pt x="95917" y="118358"/>
                    <a:pt x="93659" y="116100"/>
                    <a:pt x="90869" y="116100"/>
                  </a:cubicBezTo>
                  <a:close/>
                  <a:moveTo>
                    <a:pt x="171641" y="116100"/>
                  </a:moveTo>
                  <a:lnTo>
                    <a:pt x="131255" y="116100"/>
                  </a:lnTo>
                  <a:cubicBezTo>
                    <a:pt x="128464" y="116100"/>
                    <a:pt x="126206" y="118358"/>
                    <a:pt x="126206" y="121148"/>
                  </a:cubicBezTo>
                  <a:cubicBezTo>
                    <a:pt x="126206" y="123939"/>
                    <a:pt x="128464" y="126197"/>
                    <a:pt x="131255" y="126197"/>
                  </a:cubicBezTo>
                  <a:lnTo>
                    <a:pt x="171641" y="126197"/>
                  </a:lnTo>
                  <a:cubicBezTo>
                    <a:pt x="174431" y="126197"/>
                    <a:pt x="176689" y="123939"/>
                    <a:pt x="176689" y="121148"/>
                  </a:cubicBezTo>
                  <a:cubicBezTo>
                    <a:pt x="176689" y="118358"/>
                    <a:pt x="174431" y="116100"/>
                    <a:pt x="171641" y="116100"/>
                  </a:cubicBezTo>
                  <a:close/>
                  <a:moveTo>
                    <a:pt x="252413" y="116100"/>
                  </a:moveTo>
                  <a:lnTo>
                    <a:pt x="212027" y="116100"/>
                  </a:lnTo>
                  <a:cubicBezTo>
                    <a:pt x="209236" y="116100"/>
                    <a:pt x="206988" y="118358"/>
                    <a:pt x="206988" y="121148"/>
                  </a:cubicBezTo>
                  <a:cubicBezTo>
                    <a:pt x="206988" y="123939"/>
                    <a:pt x="209236" y="126197"/>
                    <a:pt x="212027" y="126197"/>
                  </a:cubicBezTo>
                  <a:lnTo>
                    <a:pt x="252413" y="126197"/>
                  </a:lnTo>
                  <a:cubicBezTo>
                    <a:pt x="255203" y="126197"/>
                    <a:pt x="257461" y="123939"/>
                    <a:pt x="257461" y="121148"/>
                  </a:cubicBezTo>
                  <a:cubicBezTo>
                    <a:pt x="257461" y="118358"/>
                    <a:pt x="255203" y="116100"/>
                    <a:pt x="252413" y="116100"/>
                  </a:cubicBezTo>
                  <a:close/>
                  <a:moveTo>
                    <a:pt x="90869" y="156486"/>
                  </a:moveTo>
                  <a:lnTo>
                    <a:pt x="50483" y="156486"/>
                  </a:lnTo>
                  <a:cubicBezTo>
                    <a:pt x="47692" y="156486"/>
                    <a:pt x="45444" y="158744"/>
                    <a:pt x="45444" y="161534"/>
                  </a:cubicBezTo>
                  <a:cubicBezTo>
                    <a:pt x="45444" y="164325"/>
                    <a:pt x="47692" y="166583"/>
                    <a:pt x="50483" y="166583"/>
                  </a:cubicBezTo>
                  <a:lnTo>
                    <a:pt x="90869" y="166583"/>
                  </a:lnTo>
                  <a:cubicBezTo>
                    <a:pt x="93659" y="166583"/>
                    <a:pt x="95917" y="164325"/>
                    <a:pt x="95917" y="161534"/>
                  </a:cubicBezTo>
                  <a:cubicBezTo>
                    <a:pt x="95917" y="158744"/>
                    <a:pt x="93659" y="156486"/>
                    <a:pt x="90869" y="156486"/>
                  </a:cubicBezTo>
                  <a:close/>
                  <a:moveTo>
                    <a:pt x="171641" y="156486"/>
                  </a:moveTo>
                  <a:lnTo>
                    <a:pt x="131255" y="156486"/>
                  </a:lnTo>
                  <a:cubicBezTo>
                    <a:pt x="128464" y="156486"/>
                    <a:pt x="126206" y="158744"/>
                    <a:pt x="126206" y="161534"/>
                  </a:cubicBezTo>
                  <a:cubicBezTo>
                    <a:pt x="126206" y="164325"/>
                    <a:pt x="128464" y="166583"/>
                    <a:pt x="131255" y="166583"/>
                  </a:cubicBezTo>
                  <a:lnTo>
                    <a:pt x="171641" y="166583"/>
                  </a:lnTo>
                  <a:cubicBezTo>
                    <a:pt x="174431" y="166583"/>
                    <a:pt x="176689" y="164325"/>
                    <a:pt x="176689" y="161534"/>
                  </a:cubicBezTo>
                  <a:cubicBezTo>
                    <a:pt x="176689" y="158744"/>
                    <a:pt x="174431" y="156486"/>
                    <a:pt x="171641" y="156486"/>
                  </a:cubicBezTo>
                  <a:close/>
                  <a:moveTo>
                    <a:pt x="252413" y="156486"/>
                  </a:moveTo>
                  <a:lnTo>
                    <a:pt x="212027" y="156486"/>
                  </a:lnTo>
                  <a:cubicBezTo>
                    <a:pt x="209236" y="156486"/>
                    <a:pt x="206988" y="158744"/>
                    <a:pt x="206988" y="161534"/>
                  </a:cubicBezTo>
                  <a:cubicBezTo>
                    <a:pt x="206988" y="164325"/>
                    <a:pt x="209236" y="166583"/>
                    <a:pt x="212027" y="166583"/>
                  </a:cubicBezTo>
                  <a:lnTo>
                    <a:pt x="252413" y="166583"/>
                  </a:lnTo>
                  <a:cubicBezTo>
                    <a:pt x="255203" y="166583"/>
                    <a:pt x="257461" y="164325"/>
                    <a:pt x="257461" y="161534"/>
                  </a:cubicBezTo>
                  <a:cubicBezTo>
                    <a:pt x="257461" y="158744"/>
                    <a:pt x="255203" y="156486"/>
                    <a:pt x="252413" y="156486"/>
                  </a:cubicBezTo>
                  <a:close/>
                  <a:moveTo>
                    <a:pt x="90869" y="196882"/>
                  </a:moveTo>
                  <a:lnTo>
                    <a:pt x="50483" y="196882"/>
                  </a:lnTo>
                  <a:cubicBezTo>
                    <a:pt x="47692" y="196882"/>
                    <a:pt x="45444" y="199139"/>
                    <a:pt x="45444" y="201930"/>
                  </a:cubicBezTo>
                  <a:cubicBezTo>
                    <a:pt x="45444" y="204721"/>
                    <a:pt x="47692" y="206969"/>
                    <a:pt x="50483" y="206969"/>
                  </a:cubicBezTo>
                  <a:lnTo>
                    <a:pt x="90869" y="206969"/>
                  </a:lnTo>
                  <a:cubicBezTo>
                    <a:pt x="93659" y="206969"/>
                    <a:pt x="95917" y="204721"/>
                    <a:pt x="95917" y="201930"/>
                  </a:cubicBezTo>
                  <a:cubicBezTo>
                    <a:pt x="95917" y="199139"/>
                    <a:pt x="93659" y="196882"/>
                    <a:pt x="90869" y="196882"/>
                  </a:cubicBezTo>
                  <a:close/>
                  <a:moveTo>
                    <a:pt x="171641" y="196882"/>
                  </a:moveTo>
                  <a:lnTo>
                    <a:pt x="131255" y="196882"/>
                  </a:lnTo>
                  <a:cubicBezTo>
                    <a:pt x="128464" y="196882"/>
                    <a:pt x="126206" y="199139"/>
                    <a:pt x="126206" y="201930"/>
                  </a:cubicBezTo>
                  <a:cubicBezTo>
                    <a:pt x="126206" y="204721"/>
                    <a:pt x="128464" y="206969"/>
                    <a:pt x="131255" y="206969"/>
                  </a:cubicBezTo>
                  <a:lnTo>
                    <a:pt x="171641" y="206969"/>
                  </a:lnTo>
                  <a:cubicBezTo>
                    <a:pt x="174431" y="206969"/>
                    <a:pt x="176689" y="204721"/>
                    <a:pt x="176689" y="201930"/>
                  </a:cubicBezTo>
                  <a:cubicBezTo>
                    <a:pt x="176689" y="199139"/>
                    <a:pt x="174431" y="196882"/>
                    <a:pt x="171641" y="196882"/>
                  </a:cubicBezTo>
                  <a:close/>
                  <a:moveTo>
                    <a:pt x="252413" y="196882"/>
                  </a:moveTo>
                  <a:lnTo>
                    <a:pt x="212027" y="196882"/>
                  </a:lnTo>
                  <a:cubicBezTo>
                    <a:pt x="209236" y="196882"/>
                    <a:pt x="206988" y="199139"/>
                    <a:pt x="206988" y="201930"/>
                  </a:cubicBezTo>
                  <a:cubicBezTo>
                    <a:pt x="206988" y="204721"/>
                    <a:pt x="209236" y="206969"/>
                    <a:pt x="212027" y="206969"/>
                  </a:cubicBezTo>
                  <a:lnTo>
                    <a:pt x="252413" y="206969"/>
                  </a:lnTo>
                  <a:cubicBezTo>
                    <a:pt x="255203" y="206969"/>
                    <a:pt x="257461" y="204721"/>
                    <a:pt x="257461" y="201930"/>
                  </a:cubicBezTo>
                  <a:cubicBezTo>
                    <a:pt x="257461" y="199139"/>
                    <a:pt x="255203" y="196882"/>
                    <a:pt x="252413" y="196882"/>
                  </a:cubicBezTo>
                  <a:close/>
                  <a:moveTo>
                    <a:pt x="90869" y="237258"/>
                  </a:moveTo>
                  <a:lnTo>
                    <a:pt x="50483" y="237258"/>
                  </a:lnTo>
                  <a:cubicBezTo>
                    <a:pt x="47692" y="237258"/>
                    <a:pt x="45444" y="239506"/>
                    <a:pt x="45444" y="242297"/>
                  </a:cubicBezTo>
                  <a:cubicBezTo>
                    <a:pt x="45444" y="245088"/>
                    <a:pt x="47692" y="247345"/>
                    <a:pt x="50483" y="247345"/>
                  </a:cubicBezTo>
                  <a:lnTo>
                    <a:pt x="90869" y="247345"/>
                  </a:lnTo>
                  <a:cubicBezTo>
                    <a:pt x="93659" y="247345"/>
                    <a:pt x="95917" y="245088"/>
                    <a:pt x="95917" y="242297"/>
                  </a:cubicBezTo>
                  <a:cubicBezTo>
                    <a:pt x="95917" y="239506"/>
                    <a:pt x="93659" y="237258"/>
                    <a:pt x="90869" y="237258"/>
                  </a:cubicBezTo>
                  <a:close/>
                  <a:moveTo>
                    <a:pt x="171641" y="237258"/>
                  </a:moveTo>
                  <a:lnTo>
                    <a:pt x="131255" y="237258"/>
                  </a:lnTo>
                  <a:cubicBezTo>
                    <a:pt x="128464" y="237258"/>
                    <a:pt x="126206" y="239506"/>
                    <a:pt x="126206" y="242297"/>
                  </a:cubicBezTo>
                  <a:cubicBezTo>
                    <a:pt x="126206" y="245088"/>
                    <a:pt x="128464" y="247345"/>
                    <a:pt x="131255" y="247345"/>
                  </a:cubicBezTo>
                  <a:lnTo>
                    <a:pt x="171641" y="247345"/>
                  </a:lnTo>
                  <a:cubicBezTo>
                    <a:pt x="174431" y="247345"/>
                    <a:pt x="176689" y="245088"/>
                    <a:pt x="176689" y="242297"/>
                  </a:cubicBezTo>
                  <a:cubicBezTo>
                    <a:pt x="176689" y="239506"/>
                    <a:pt x="174431" y="237258"/>
                    <a:pt x="171641" y="237258"/>
                  </a:cubicBezTo>
                  <a:close/>
                  <a:moveTo>
                    <a:pt x="252413" y="237258"/>
                  </a:moveTo>
                  <a:lnTo>
                    <a:pt x="212027" y="237258"/>
                  </a:lnTo>
                  <a:cubicBezTo>
                    <a:pt x="209236" y="237258"/>
                    <a:pt x="206988" y="239506"/>
                    <a:pt x="206988" y="242297"/>
                  </a:cubicBezTo>
                  <a:cubicBezTo>
                    <a:pt x="206988" y="245088"/>
                    <a:pt x="209236" y="247345"/>
                    <a:pt x="212027" y="247345"/>
                  </a:cubicBezTo>
                  <a:lnTo>
                    <a:pt x="252413" y="247345"/>
                  </a:lnTo>
                  <a:cubicBezTo>
                    <a:pt x="255203" y="247345"/>
                    <a:pt x="257461" y="245088"/>
                    <a:pt x="257461" y="242297"/>
                  </a:cubicBezTo>
                  <a:cubicBezTo>
                    <a:pt x="257461" y="239506"/>
                    <a:pt x="255203" y="237258"/>
                    <a:pt x="252413" y="237258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47" name="Group 100"/>
          <p:cNvGrpSpPr/>
          <p:nvPr/>
        </p:nvGrpSpPr>
        <p:grpSpPr>
          <a:xfrm>
            <a:off x="7174451" y="3757968"/>
            <a:ext cx="1686520" cy="1554804"/>
            <a:chOff x="7760227" y="3367840"/>
            <a:chExt cx="1624447" cy="1624447"/>
          </a:xfrm>
        </p:grpSpPr>
        <p:sp>
          <p:nvSpPr>
            <p:cNvPr id="48" name="Freeform 99"/>
            <p:cNvSpPr/>
            <p:nvPr/>
          </p:nvSpPr>
          <p:spPr>
            <a:xfrm>
              <a:off x="7760227" y="3367840"/>
              <a:ext cx="1624447" cy="1624447"/>
            </a:xfrm>
            <a:custGeom>
              <a:avLst/>
              <a:gdLst/>
              <a:ahLst/>
              <a:cxnLst/>
              <a:rect l="0" t="0" r="0" b="0"/>
              <a:pathLst>
                <a:path w="302905" h="302905">
                  <a:moveTo>
                    <a:pt x="50483" y="0"/>
                  </a:moveTo>
                  <a:lnTo>
                    <a:pt x="252413" y="0"/>
                  </a:lnTo>
                  <a:cubicBezTo>
                    <a:pt x="280168" y="0"/>
                    <a:pt x="302905" y="22727"/>
                    <a:pt x="302905" y="50482"/>
                  </a:cubicBezTo>
                  <a:lnTo>
                    <a:pt x="302905" y="252412"/>
                  </a:lnTo>
                  <a:cubicBezTo>
                    <a:pt x="302905" y="280168"/>
                    <a:pt x="280168" y="302905"/>
                    <a:pt x="252413" y="302905"/>
                  </a:cubicBezTo>
                  <a:lnTo>
                    <a:pt x="50483" y="302905"/>
                  </a:lnTo>
                  <a:cubicBezTo>
                    <a:pt x="22717" y="302905"/>
                    <a:pt x="0" y="280168"/>
                    <a:pt x="0" y="252412"/>
                  </a:cubicBezTo>
                  <a:lnTo>
                    <a:pt x="0" y="50482"/>
                  </a:lnTo>
                  <a:cubicBezTo>
                    <a:pt x="10" y="22717"/>
                    <a:pt x="22717" y="0"/>
                    <a:pt x="50483" y="0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grpSp>
        <p:nvGrpSpPr>
          <p:cNvPr id="49" name="Group 102"/>
          <p:cNvGrpSpPr/>
          <p:nvPr/>
        </p:nvGrpSpPr>
        <p:grpSpPr>
          <a:xfrm>
            <a:off x="7174451" y="3757968"/>
            <a:ext cx="1612439" cy="1554804"/>
            <a:chOff x="7760227" y="3367840"/>
            <a:chExt cx="1553092" cy="1624447"/>
          </a:xfrm>
        </p:grpSpPr>
        <p:sp>
          <p:nvSpPr>
            <p:cNvPr id="50" name="Freeform 101"/>
            <p:cNvSpPr/>
            <p:nvPr/>
          </p:nvSpPr>
          <p:spPr>
            <a:xfrm>
              <a:off x="7760227" y="3367840"/>
              <a:ext cx="1553092" cy="1624447"/>
            </a:xfrm>
            <a:custGeom>
              <a:avLst/>
              <a:gdLst/>
              <a:ahLst/>
              <a:cxnLst/>
              <a:rect l="0" t="0" r="0" b="0"/>
              <a:pathLst>
                <a:path w="302905" h="302905">
                  <a:moveTo>
                    <a:pt x="50483" y="0"/>
                  </a:moveTo>
                  <a:lnTo>
                    <a:pt x="252413" y="0"/>
                  </a:lnTo>
                  <a:cubicBezTo>
                    <a:pt x="280168" y="0"/>
                    <a:pt x="302905" y="22727"/>
                    <a:pt x="302905" y="50482"/>
                  </a:cubicBezTo>
                  <a:lnTo>
                    <a:pt x="302905" y="252412"/>
                  </a:lnTo>
                  <a:cubicBezTo>
                    <a:pt x="302905" y="280168"/>
                    <a:pt x="280168" y="302905"/>
                    <a:pt x="252413" y="302905"/>
                  </a:cubicBezTo>
                  <a:lnTo>
                    <a:pt x="50483" y="302905"/>
                  </a:lnTo>
                  <a:cubicBezTo>
                    <a:pt x="22717" y="302905"/>
                    <a:pt x="0" y="280168"/>
                    <a:pt x="0" y="252412"/>
                  </a:cubicBezTo>
                  <a:lnTo>
                    <a:pt x="0" y="50482"/>
                  </a:lnTo>
                  <a:cubicBezTo>
                    <a:pt x="10" y="22717"/>
                    <a:pt x="22717" y="0"/>
                    <a:pt x="50483" y="0"/>
                  </a:cubicBezTo>
                  <a:close/>
                </a:path>
              </a:pathLst>
            </a:custGeom>
            <a:solidFill>
              <a:srgbClr val="868686">
                <a:alpha val="100000"/>
              </a:srgbClr>
            </a:solidFill>
          </p:spPr>
        </p:sp>
      </p:grpSp>
      <p:sp>
        <p:nvSpPr>
          <p:cNvPr id="51" name="TextBox 103"/>
          <p:cNvSpPr txBox="1"/>
          <p:nvPr/>
        </p:nvSpPr>
        <p:spPr>
          <a:xfrm>
            <a:off x="7276366" y="4571715"/>
            <a:ext cx="1500119" cy="528766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080"/>
              </a:lnSpc>
            </a:pPr>
            <a:r>
              <a:rPr lang="en-US" sz="1000" b="0" i="0" spc="0" dirty="0">
                <a:solidFill>
                  <a:srgbClr val="FFFFFF">
                    <a:alpha val="100000"/>
                  </a:srgbClr>
                </a:solidFill>
                <a:latin typeface="Vodafone Rg"/>
              </a:rPr>
              <a:t>Weekly online assessments </a:t>
            </a:r>
            <a:r>
              <a:rPr lang="tr-TR" sz="1000" b="0" i="0" spc="0" dirty="0" smtClean="0">
                <a:solidFill>
                  <a:srgbClr val="FFFFFF">
                    <a:alpha val="100000"/>
                  </a:srgbClr>
                </a:solidFill>
                <a:latin typeface="Vodafone Rg"/>
              </a:rPr>
              <a:t>to</a:t>
            </a:r>
            <a:r>
              <a:rPr lang="en-US" sz="1000" b="0" i="0" spc="0" dirty="0" smtClean="0">
                <a:solidFill>
                  <a:srgbClr val="FFFFFF">
                    <a:alpha val="100000"/>
                  </a:srgbClr>
                </a:solidFill>
                <a:latin typeface="Vodafone Rg"/>
              </a:rPr>
              <a:t> </a:t>
            </a:r>
            <a:r>
              <a:rPr lang="en-US" sz="1000" b="0" i="0" spc="0" dirty="0">
                <a:solidFill>
                  <a:srgbClr val="FFFFFF">
                    <a:alpha val="100000"/>
                  </a:srgbClr>
                </a:solidFill>
                <a:latin typeface="Vodafone Rg"/>
              </a:rPr>
              <a:t>guide teachers the topics to be focused on to decrease the education gap.</a:t>
            </a:r>
          </a:p>
        </p:txBody>
      </p:sp>
      <p:sp>
        <p:nvSpPr>
          <p:cNvPr id="52" name="TextBox 104"/>
          <p:cNvSpPr txBox="1"/>
          <p:nvPr/>
        </p:nvSpPr>
        <p:spPr>
          <a:xfrm>
            <a:off x="7351900" y="4388150"/>
            <a:ext cx="922447" cy="2188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832"/>
              </a:lnSpc>
            </a:pPr>
            <a:r>
              <a:rPr lang="en-US" sz="1221" b="1" i="0" spc="58" dirty="0">
                <a:solidFill>
                  <a:srgbClr val="FFFFFF">
                    <a:alpha val="100000"/>
                  </a:srgbClr>
                </a:solidFill>
                <a:latin typeface="Vodafone Rg"/>
              </a:rPr>
              <a:t>05.</a:t>
            </a:r>
          </a:p>
        </p:txBody>
      </p:sp>
      <p:pic>
        <p:nvPicPr>
          <p:cNvPr id="53" name="Picture 108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326095" y="3862089"/>
            <a:ext cx="632894" cy="583466"/>
          </a:xfrm>
          <a:prstGeom prst="rect">
            <a:avLst/>
          </a:prstGeom>
        </p:spPr>
      </p:pic>
      <p:pic>
        <p:nvPicPr>
          <p:cNvPr id="54" name="Picture 109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2122928" y="3888299"/>
            <a:ext cx="534005" cy="492299"/>
          </a:xfrm>
          <a:prstGeom prst="rect">
            <a:avLst/>
          </a:prstGeom>
        </p:spPr>
      </p:pic>
      <p:pic>
        <p:nvPicPr>
          <p:cNvPr id="55" name="Picture 110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3795263" y="3931603"/>
            <a:ext cx="494449" cy="455832"/>
          </a:xfrm>
          <a:prstGeom prst="rect">
            <a:avLst/>
          </a:prstGeom>
        </p:spPr>
      </p:pic>
      <p:pic>
        <p:nvPicPr>
          <p:cNvPr id="56" name="Picture 111"/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>
            <a:off x="7331728" y="3888299"/>
            <a:ext cx="543893" cy="501416"/>
          </a:xfrm>
          <a:prstGeom prst="rect">
            <a:avLst/>
          </a:prstGeom>
        </p:spPr>
      </p:pic>
      <p:pic>
        <p:nvPicPr>
          <p:cNvPr id="57" name="Picture 112"/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>
            <a:off x="5644812" y="3888299"/>
            <a:ext cx="474671" cy="437599"/>
          </a:xfrm>
          <a:prstGeom prst="rect">
            <a:avLst/>
          </a:prstGeom>
        </p:spPr>
      </p:pic>
      <p:sp>
        <p:nvSpPr>
          <p:cNvPr id="60" name="TextBox 115"/>
          <p:cNvSpPr txBox="1"/>
          <p:nvPr/>
        </p:nvSpPr>
        <p:spPr>
          <a:xfrm>
            <a:off x="167821" y="3495931"/>
            <a:ext cx="5130681" cy="20337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080"/>
              </a:lnSpc>
            </a:pP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Vodafone Rg"/>
              </a:rPr>
              <a:t>Operational</a:t>
            </a:r>
            <a:r>
              <a:rPr lang="en-US" sz="2000" b="1" i="0" spc="0" dirty="0">
                <a:solidFill>
                  <a:srgbClr val="000000">
                    <a:alpha val="100000"/>
                  </a:srgbClr>
                </a:solidFill>
                <a:latin typeface="Vodafone Rg"/>
              </a:rPr>
              <a:t> </a:t>
            </a: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Vodafone Rg"/>
              </a:rPr>
              <a:t>Journey</a:t>
            </a:r>
          </a:p>
        </p:txBody>
      </p:sp>
    </p:spTree>
    <p:extLst>
      <p:ext uri="{BB962C8B-B14F-4D97-AF65-F5344CB8AC3E}">
        <p14:creationId xmlns:p14="http://schemas.microsoft.com/office/powerpoint/2010/main" val="370462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-81887" y="2870140"/>
            <a:ext cx="10029825" cy="3247977"/>
            <a:chOff x="-81887" y="2870140"/>
            <a:chExt cx="10029825" cy="3247977"/>
          </a:xfrm>
        </p:grpSpPr>
        <p:sp>
          <p:nvSpPr>
            <p:cNvPr id="2" name="Freeform 2"/>
            <p:cNvSpPr/>
            <p:nvPr/>
          </p:nvSpPr>
          <p:spPr>
            <a:xfrm>
              <a:off x="-81887" y="2870140"/>
              <a:ext cx="10029825" cy="3247977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>
                <a:alpha val="95000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 rot="21600000">
            <a:off x="400050" y="386141"/>
            <a:ext cx="5150700" cy="533400"/>
          </a:xfrm>
          <a:prstGeom prst="rect">
            <a:avLst/>
          </a:prstGeom>
        </p:spPr>
        <p:txBody>
          <a:bodyPr lIns="0" tIns="61200" rIns="0" bIns="0" rtlCol="0" anchor="t"/>
          <a:lstStyle/>
          <a:p>
            <a:pPr algn="l">
              <a:lnSpc>
                <a:spcPts val="4200"/>
              </a:lnSpc>
            </a:pPr>
            <a:r>
              <a:rPr lang="en-US" sz="4200" b="0" i="0" spc="0">
                <a:solidFill>
                  <a:srgbClr val="000000">
                    <a:alpha val="100000"/>
                  </a:srgbClr>
                </a:solidFill>
                <a:latin typeface="Vodafone Rg"/>
              </a:rPr>
              <a:t>Background &amp; Challenge</a:t>
            </a:r>
          </a:p>
        </p:txBody>
      </p:sp>
      <p:grpSp>
        <p:nvGrpSpPr>
          <p:cNvPr id="6" name="Group 6"/>
          <p:cNvGrpSpPr/>
          <p:nvPr/>
        </p:nvGrpSpPr>
        <p:grpSpPr>
          <a:xfrm rot="21600000">
            <a:off x="8585125" y="437338"/>
            <a:ext cx="754856" cy="754856"/>
            <a:chOff x="8585125" y="437338"/>
            <a:chExt cx="754856" cy="754856"/>
          </a:xfrm>
        </p:grpSpPr>
        <p:sp>
          <p:nvSpPr>
            <p:cNvPr id="5" name="Freeform 5"/>
            <p:cNvSpPr/>
            <p:nvPr/>
          </p:nvSpPr>
          <p:spPr>
            <a:xfrm>
              <a:off x="8585125" y="437338"/>
              <a:ext cx="754856" cy="754856"/>
            </a:xfrm>
            <a:custGeom>
              <a:avLst/>
              <a:gdLst/>
              <a:ahLst/>
              <a:cxnLst/>
              <a:rect l="0" t="0" r="0" b="0"/>
              <a:pathLst>
                <a:path w="304800" h="304000">
                  <a:moveTo>
                    <a:pt x="225533" y="304000"/>
                  </a:moveTo>
                  <a:lnTo>
                    <a:pt x="79267" y="304000"/>
                  </a:lnTo>
                  <a:cubicBezTo>
                    <a:pt x="35547" y="304000"/>
                    <a:pt x="0" y="268538"/>
                    <a:pt x="0" y="224952"/>
                  </a:cubicBezTo>
                  <a:lnTo>
                    <a:pt x="0" y="79010"/>
                  </a:lnTo>
                  <a:cubicBezTo>
                    <a:pt x="0" y="35433"/>
                    <a:pt x="35547" y="0"/>
                    <a:pt x="79267" y="0"/>
                  </a:cubicBezTo>
                  <a:lnTo>
                    <a:pt x="225533" y="0"/>
                  </a:lnTo>
                  <a:cubicBezTo>
                    <a:pt x="269243" y="0"/>
                    <a:pt x="304800" y="35433"/>
                    <a:pt x="304800" y="79010"/>
                  </a:cubicBezTo>
                  <a:lnTo>
                    <a:pt x="304800" y="224952"/>
                  </a:lnTo>
                  <a:cubicBezTo>
                    <a:pt x="304800" y="268538"/>
                    <a:pt x="269243" y="304000"/>
                    <a:pt x="225533" y="304000"/>
                  </a:cubicBezTo>
                  <a:close/>
                  <a:moveTo>
                    <a:pt x="77705" y="23136"/>
                  </a:moveTo>
                  <a:cubicBezTo>
                    <a:pt x="47625" y="23136"/>
                    <a:pt x="23146" y="47549"/>
                    <a:pt x="23146" y="77553"/>
                  </a:cubicBezTo>
                  <a:lnTo>
                    <a:pt x="23146" y="225676"/>
                  </a:lnTo>
                  <a:cubicBezTo>
                    <a:pt x="23146" y="255680"/>
                    <a:pt x="47625" y="280111"/>
                    <a:pt x="77705" y="280111"/>
                  </a:cubicBezTo>
                  <a:lnTo>
                    <a:pt x="226285" y="280111"/>
                  </a:lnTo>
                  <a:cubicBezTo>
                    <a:pt x="256394" y="280111"/>
                    <a:pt x="280864" y="255689"/>
                    <a:pt x="280864" y="225676"/>
                  </a:cubicBezTo>
                  <a:lnTo>
                    <a:pt x="280864" y="77553"/>
                  </a:lnTo>
                  <a:cubicBezTo>
                    <a:pt x="280864" y="47558"/>
                    <a:pt x="256394" y="23136"/>
                    <a:pt x="226285" y="23136"/>
                  </a:cubicBezTo>
                  <a:lnTo>
                    <a:pt x="77705" y="23136"/>
                  </a:lnTo>
                  <a:close/>
                </a:path>
              </a:pathLst>
            </a:custGeom>
            <a:solidFill>
              <a:srgbClr val="D0021B">
                <a:alpha val="100000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 rot="21600000">
            <a:off x="488876" y="1521966"/>
            <a:ext cx="754856" cy="754856"/>
            <a:chOff x="488876" y="1521966"/>
            <a:chExt cx="754856" cy="754856"/>
          </a:xfrm>
        </p:grpSpPr>
        <p:sp>
          <p:nvSpPr>
            <p:cNvPr id="7" name="Freeform 7"/>
            <p:cNvSpPr/>
            <p:nvPr/>
          </p:nvSpPr>
          <p:spPr>
            <a:xfrm>
              <a:off x="488876" y="1521966"/>
              <a:ext cx="754856" cy="754856"/>
            </a:xfrm>
            <a:custGeom>
              <a:avLst/>
              <a:gdLst/>
              <a:ahLst/>
              <a:cxnLst/>
              <a:rect l="0" t="0" r="0" b="0"/>
              <a:pathLst>
                <a:path w="304800" h="304000">
                  <a:moveTo>
                    <a:pt x="225533" y="304000"/>
                  </a:moveTo>
                  <a:lnTo>
                    <a:pt x="79267" y="304000"/>
                  </a:lnTo>
                  <a:cubicBezTo>
                    <a:pt x="35547" y="304000"/>
                    <a:pt x="0" y="268538"/>
                    <a:pt x="0" y="224952"/>
                  </a:cubicBezTo>
                  <a:lnTo>
                    <a:pt x="0" y="79010"/>
                  </a:lnTo>
                  <a:cubicBezTo>
                    <a:pt x="0" y="35433"/>
                    <a:pt x="35547" y="0"/>
                    <a:pt x="79267" y="0"/>
                  </a:cubicBezTo>
                  <a:lnTo>
                    <a:pt x="225533" y="0"/>
                  </a:lnTo>
                  <a:cubicBezTo>
                    <a:pt x="269243" y="0"/>
                    <a:pt x="304800" y="35433"/>
                    <a:pt x="304800" y="79010"/>
                  </a:cubicBezTo>
                  <a:lnTo>
                    <a:pt x="304800" y="224952"/>
                  </a:lnTo>
                  <a:cubicBezTo>
                    <a:pt x="304800" y="268538"/>
                    <a:pt x="269243" y="304000"/>
                    <a:pt x="225533" y="304000"/>
                  </a:cubicBezTo>
                  <a:close/>
                  <a:moveTo>
                    <a:pt x="77705" y="23136"/>
                  </a:moveTo>
                  <a:cubicBezTo>
                    <a:pt x="47625" y="23136"/>
                    <a:pt x="23146" y="47549"/>
                    <a:pt x="23146" y="77553"/>
                  </a:cubicBezTo>
                  <a:lnTo>
                    <a:pt x="23146" y="225676"/>
                  </a:lnTo>
                  <a:cubicBezTo>
                    <a:pt x="23146" y="255680"/>
                    <a:pt x="47625" y="280111"/>
                    <a:pt x="77705" y="280111"/>
                  </a:cubicBezTo>
                  <a:lnTo>
                    <a:pt x="226285" y="280111"/>
                  </a:lnTo>
                  <a:cubicBezTo>
                    <a:pt x="256394" y="280111"/>
                    <a:pt x="280864" y="255689"/>
                    <a:pt x="280864" y="225676"/>
                  </a:cubicBezTo>
                  <a:lnTo>
                    <a:pt x="280864" y="77553"/>
                  </a:lnTo>
                  <a:cubicBezTo>
                    <a:pt x="280864" y="47558"/>
                    <a:pt x="256394" y="23136"/>
                    <a:pt x="226285" y="23136"/>
                  </a:cubicBezTo>
                  <a:lnTo>
                    <a:pt x="77705" y="23136"/>
                  </a:lnTo>
                  <a:close/>
                </a:path>
              </a:pathLst>
            </a:custGeom>
            <a:solidFill>
              <a:srgbClr val="D0021B">
                <a:alpha val="100000"/>
              </a:srgbClr>
            </a:solidFill>
          </p:spPr>
        </p:sp>
      </p:grpSp>
      <p:cxnSp>
        <p:nvCxnSpPr>
          <p:cNvPr id="9" name="Straight Connector 9"/>
          <p:cNvCxnSpPr>
            <a:cxnSpLocks/>
          </p:cNvCxnSpPr>
          <p:nvPr/>
        </p:nvCxnSpPr>
        <p:spPr>
          <a:xfrm rot="10800000">
            <a:off x="0" y="1875105"/>
            <a:ext cx="508000" cy="0"/>
          </a:xfrm>
          <a:prstGeom prst="line">
            <a:avLst/>
          </a:prstGeom>
          <a:ln w="62865">
            <a:solidFill>
              <a:srgbClr val="D0021B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1"/>
          <p:cNvGrpSpPr/>
          <p:nvPr/>
        </p:nvGrpSpPr>
        <p:grpSpPr>
          <a:xfrm rot="21600000">
            <a:off x="8953472" y="744680"/>
            <a:ext cx="1660239" cy="1582415"/>
            <a:chOff x="8953472" y="744680"/>
            <a:chExt cx="1660239" cy="1582415"/>
          </a:xfrm>
        </p:grpSpPr>
        <p:sp>
          <p:nvSpPr>
            <p:cNvPr id="10" name="Freeform 10"/>
            <p:cNvSpPr/>
            <p:nvPr/>
          </p:nvSpPr>
          <p:spPr>
            <a:xfrm>
              <a:off x="8953472" y="744680"/>
              <a:ext cx="1660239" cy="1582415"/>
            </a:xfrm>
            <a:custGeom>
              <a:avLst/>
              <a:gdLst/>
              <a:ahLst/>
              <a:cxnLst/>
              <a:rect l="0" t="0" r="0" b="0"/>
              <a:pathLst>
                <a:path w="304800" h="289893">
                  <a:moveTo>
                    <a:pt x="258709" y="289893"/>
                  </a:moveTo>
                  <a:lnTo>
                    <a:pt x="46101" y="289893"/>
                  </a:lnTo>
                  <a:cubicBezTo>
                    <a:pt x="20679" y="289893"/>
                    <a:pt x="0" y="269415"/>
                    <a:pt x="0" y="244221"/>
                  </a:cubicBezTo>
                  <a:lnTo>
                    <a:pt x="0" y="45672"/>
                  </a:lnTo>
                  <a:cubicBezTo>
                    <a:pt x="0" y="20479"/>
                    <a:pt x="20679" y="0"/>
                    <a:pt x="46101" y="0"/>
                  </a:cubicBezTo>
                  <a:lnTo>
                    <a:pt x="258709" y="0"/>
                  </a:lnTo>
                  <a:cubicBezTo>
                    <a:pt x="284102" y="-10"/>
                    <a:pt x="304800" y="20488"/>
                    <a:pt x="304800" y="45672"/>
                  </a:cubicBezTo>
                  <a:lnTo>
                    <a:pt x="304800" y="244211"/>
                  </a:lnTo>
                  <a:cubicBezTo>
                    <a:pt x="304810" y="269405"/>
                    <a:pt x="284112" y="289893"/>
                    <a:pt x="258709" y="289893"/>
                  </a:cubicBezTo>
                  <a:close/>
                  <a:moveTo>
                    <a:pt x="46101" y="9906"/>
                  </a:moveTo>
                  <a:cubicBezTo>
                    <a:pt x="26146" y="9906"/>
                    <a:pt x="9916" y="25956"/>
                    <a:pt x="9916" y="45672"/>
                  </a:cubicBezTo>
                  <a:lnTo>
                    <a:pt x="9916" y="244211"/>
                  </a:lnTo>
                  <a:cubicBezTo>
                    <a:pt x="9916" y="263928"/>
                    <a:pt x="26165" y="279978"/>
                    <a:pt x="46101" y="279978"/>
                  </a:cubicBezTo>
                  <a:lnTo>
                    <a:pt x="258709" y="279978"/>
                  </a:lnTo>
                  <a:cubicBezTo>
                    <a:pt x="278654" y="279978"/>
                    <a:pt x="294894" y="263928"/>
                    <a:pt x="294894" y="244211"/>
                  </a:cubicBezTo>
                  <a:lnTo>
                    <a:pt x="294894" y="45672"/>
                  </a:lnTo>
                  <a:cubicBezTo>
                    <a:pt x="294894" y="25956"/>
                    <a:pt x="278644" y="9906"/>
                    <a:pt x="258709" y="9906"/>
                  </a:cubicBezTo>
                  <a:lnTo>
                    <a:pt x="46101" y="9906"/>
                  </a:lnTo>
                  <a:close/>
                </a:path>
              </a:pathLst>
            </a:custGeom>
            <a:solidFill>
              <a:srgbClr val="D0021B">
                <a:alpha val="100000"/>
              </a:srgbClr>
            </a:solidFill>
          </p:spPr>
        </p:sp>
      </p:grpSp>
      <p:sp>
        <p:nvSpPr>
          <p:cNvPr id="12" name="TextBox 12"/>
          <p:cNvSpPr txBox="1"/>
          <p:nvPr/>
        </p:nvSpPr>
        <p:spPr>
          <a:xfrm rot="21600000">
            <a:off x="443694" y="1065952"/>
            <a:ext cx="8151075" cy="25717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2025"/>
              </a:lnSpc>
            </a:pPr>
            <a:r>
              <a:rPr lang="en-US" sz="1350" b="0" i="0" spc="0">
                <a:solidFill>
                  <a:srgbClr val="000000">
                    <a:alpha val="100000"/>
                  </a:srgbClr>
                </a:solidFill>
                <a:latin typeface="Vodafone Rg"/>
              </a:rPr>
              <a:t>TURKEY is located in an earthquake zone and had the biggest earthquake of its history 3 months ago.</a:t>
            </a:r>
          </a:p>
        </p:txBody>
      </p:sp>
      <p:sp>
        <p:nvSpPr>
          <p:cNvPr id="13" name="TextBox 13"/>
          <p:cNvSpPr txBox="1"/>
          <p:nvPr/>
        </p:nvSpPr>
        <p:spPr>
          <a:xfrm rot="21600000">
            <a:off x="1383612" y="1439070"/>
            <a:ext cx="2293200" cy="809625"/>
          </a:xfrm>
          <a:prstGeom prst="rect">
            <a:avLst/>
          </a:prstGeom>
        </p:spPr>
        <p:txBody>
          <a:bodyPr lIns="0" tIns="61200" rIns="0" bIns="0" rtlCol="0" anchor="t"/>
          <a:lstStyle/>
          <a:p>
            <a:pPr algn="l">
              <a:lnSpc>
                <a:spcPts val="6300"/>
              </a:lnSpc>
            </a:pPr>
            <a:r>
              <a:rPr lang="en-US" sz="4200" b="1" i="0" spc="0" dirty="0">
                <a:solidFill>
                  <a:srgbClr val="D0021B">
                    <a:alpha val="100000"/>
                  </a:srgbClr>
                </a:solidFill>
                <a:latin typeface="Vodafone Rg"/>
              </a:rPr>
              <a:t>3,6 M</a:t>
            </a:r>
          </a:p>
        </p:txBody>
      </p:sp>
      <p:sp>
        <p:nvSpPr>
          <p:cNvPr id="14" name="TextBox 14"/>
          <p:cNvSpPr txBox="1"/>
          <p:nvPr/>
        </p:nvSpPr>
        <p:spPr>
          <a:xfrm rot="21600000">
            <a:off x="2693128" y="1664658"/>
            <a:ext cx="2293200" cy="4572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800"/>
              </a:lnSpc>
            </a:pPr>
            <a:r>
              <a:rPr lang="en-US" sz="1200" b="0" i="0" spc="0" dirty="0">
                <a:solidFill>
                  <a:srgbClr val="D0021B">
                    <a:alpha val="100000"/>
                  </a:srgbClr>
                </a:solidFill>
                <a:latin typeface="Vodafone Rg"/>
              </a:rPr>
              <a:t>Students. 2,8 M is </a:t>
            </a:r>
          </a:p>
          <a:p>
            <a:pPr algn="l">
              <a:lnSpc>
                <a:spcPts val="1800"/>
              </a:lnSpc>
            </a:pPr>
            <a:r>
              <a:rPr lang="en-US" sz="1200" b="0" i="0" spc="0" dirty="0">
                <a:solidFill>
                  <a:srgbClr val="D0021B">
                    <a:alpha val="100000"/>
                  </a:srgbClr>
                </a:solidFill>
                <a:latin typeface="Vodafone Rg"/>
              </a:rPr>
              <a:t>assumed to be in the area</a:t>
            </a:r>
          </a:p>
        </p:txBody>
      </p:sp>
      <p:grpSp>
        <p:nvGrpSpPr>
          <p:cNvPr id="16" name="Group 16"/>
          <p:cNvGrpSpPr/>
          <p:nvPr/>
        </p:nvGrpSpPr>
        <p:grpSpPr>
          <a:xfrm rot="21600000">
            <a:off x="647880" y="1710928"/>
            <a:ext cx="411610" cy="376238"/>
            <a:chOff x="647880" y="1710928"/>
            <a:chExt cx="411610" cy="376238"/>
          </a:xfrm>
        </p:grpSpPr>
        <p:sp>
          <p:nvSpPr>
            <p:cNvPr id="15" name="Freeform 15"/>
            <p:cNvSpPr/>
            <p:nvPr/>
          </p:nvSpPr>
          <p:spPr>
            <a:xfrm>
              <a:off x="647880" y="1710928"/>
              <a:ext cx="411610" cy="376238"/>
            </a:xfrm>
            <a:custGeom>
              <a:avLst/>
              <a:gdLst/>
              <a:ahLst/>
              <a:cxnLst/>
              <a:rect l="0" t="0" r="0" b="0"/>
              <a:pathLst>
                <a:path w="304797" h="278549">
                  <a:moveTo>
                    <a:pt x="222847" y="167488"/>
                  </a:moveTo>
                  <a:cubicBezTo>
                    <a:pt x="206559" y="189128"/>
                    <a:pt x="152352" y="194662"/>
                    <a:pt x="152352" y="194662"/>
                  </a:cubicBezTo>
                  <a:cubicBezTo>
                    <a:pt x="152352" y="194662"/>
                    <a:pt x="96907" y="189328"/>
                    <a:pt x="80601" y="167954"/>
                  </a:cubicBezTo>
                  <a:cubicBezTo>
                    <a:pt x="2362" y="167964"/>
                    <a:pt x="0" y="278549"/>
                    <a:pt x="0" y="278549"/>
                  </a:cubicBezTo>
                  <a:lnTo>
                    <a:pt x="304714" y="278549"/>
                  </a:lnTo>
                  <a:cubicBezTo>
                    <a:pt x="304686" y="278549"/>
                    <a:pt x="310829" y="167488"/>
                    <a:pt x="222847" y="167488"/>
                  </a:cubicBezTo>
                  <a:close/>
                  <a:moveTo>
                    <a:pt x="215094" y="62408"/>
                  </a:moveTo>
                  <a:cubicBezTo>
                    <a:pt x="215094" y="96850"/>
                    <a:pt x="186757" y="162754"/>
                    <a:pt x="151790" y="162754"/>
                  </a:cubicBezTo>
                  <a:cubicBezTo>
                    <a:pt x="116834" y="162754"/>
                    <a:pt x="88487" y="96850"/>
                    <a:pt x="88487" y="62408"/>
                  </a:cubicBezTo>
                  <a:cubicBezTo>
                    <a:pt x="88487" y="27975"/>
                    <a:pt x="116843" y="0"/>
                    <a:pt x="151790" y="0"/>
                  </a:cubicBezTo>
                  <a:cubicBezTo>
                    <a:pt x="186738" y="0"/>
                    <a:pt x="215094" y="27937"/>
                    <a:pt x="215094" y="62408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sp>
        <p:nvSpPr>
          <p:cNvPr id="17" name="TextBox 17"/>
          <p:cNvSpPr txBox="1"/>
          <p:nvPr/>
        </p:nvSpPr>
        <p:spPr>
          <a:xfrm rot="21600000">
            <a:off x="566738" y="3345056"/>
            <a:ext cx="2436075" cy="142875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1875"/>
              </a:lnSpc>
            </a:pPr>
            <a:r>
              <a:rPr lang="en-US" sz="1875" b="1" i="0" spc="0" dirty="0" smtClean="0">
                <a:solidFill>
                  <a:srgbClr val="D0021B">
                    <a:alpha val="100000"/>
                  </a:srgbClr>
                </a:solidFill>
                <a:latin typeface="Vodafone Rg"/>
              </a:rPr>
              <a:t>Speed</a:t>
            </a:r>
            <a:r>
              <a:rPr lang="tr-TR" sz="1875" b="1" i="0" spc="0" dirty="0" smtClean="0">
                <a:solidFill>
                  <a:srgbClr val="D0021B">
                    <a:alpha val="100000"/>
                  </a:srgbClr>
                </a:solidFill>
                <a:latin typeface="Vodafone Rg"/>
              </a:rPr>
              <a:t>-</a:t>
            </a:r>
            <a:r>
              <a:rPr lang="en-US" sz="1875" b="1" i="0" spc="0" dirty="0" smtClean="0">
                <a:solidFill>
                  <a:srgbClr val="D0021B">
                    <a:alpha val="100000"/>
                  </a:srgbClr>
                </a:solidFill>
                <a:latin typeface="Vodafone Rg"/>
              </a:rPr>
              <a:t>up </a:t>
            </a:r>
            <a:r>
              <a:rPr lang="tr-TR" sz="1875" b="1" i="0" spc="0" dirty="0" smtClean="0">
                <a:solidFill>
                  <a:srgbClr val="D0021B">
                    <a:alpha val="100000"/>
                  </a:srgbClr>
                </a:solidFill>
                <a:latin typeface="Vodafone Rg"/>
              </a:rPr>
              <a:t>l</a:t>
            </a:r>
            <a:r>
              <a:rPr lang="en-US" sz="1875" b="1" i="0" spc="0" dirty="0" err="1" smtClean="0">
                <a:solidFill>
                  <a:srgbClr val="D0021B">
                    <a:alpha val="100000"/>
                  </a:srgbClr>
                </a:solidFill>
                <a:latin typeface="Vodafone Rg"/>
              </a:rPr>
              <a:t>essons</a:t>
            </a:r>
            <a:r>
              <a:rPr lang="en-US" sz="1875" b="1" i="0" spc="0" dirty="0" smtClean="0">
                <a:solidFill>
                  <a:srgbClr val="D0021B">
                    <a:alpha val="100000"/>
                  </a:srgbClr>
                </a:solidFill>
                <a:latin typeface="Vodafone Rg"/>
              </a:rPr>
              <a:t> </a:t>
            </a:r>
            <a:r>
              <a:rPr lang="en-US" sz="1875" b="1" i="0" spc="0" dirty="0">
                <a:solidFill>
                  <a:srgbClr val="D0021B">
                    <a:alpha val="100000"/>
                  </a:srgbClr>
                </a:solidFill>
                <a:latin typeface="Vodafone Rg"/>
              </a:rPr>
              <a:t>for summer </a:t>
            </a:r>
            <a:r>
              <a:rPr lang="tr-TR" sz="1875" b="1" i="0" spc="0" dirty="0" smtClean="0">
                <a:solidFill>
                  <a:srgbClr val="D0021B">
                    <a:alpha val="100000"/>
                  </a:srgbClr>
                </a:solidFill>
                <a:latin typeface="Vodafone Rg"/>
              </a:rPr>
              <a:t>l</a:t>
            </a:r>
            <a:r>
              <a:rPr lang="en-US" sz="1875" b="1" i="0" spc="0" dirty="0" err="1" smtClean="0">
                <a:solidFill>
                  <a:srgbClr val="D0021B">
                    <a:alpha val="100000"/>
                  </a:srgbClr>
                </a:solidFill>
                <a:latin typeface="Vodafone Rg"/>
              </a:rPr>
              <a:t>aunched</a:t>
            </a:r>
            <a:endParaRPr lang="en-US" sz="1875" b="1" i="0" spc="0" dirty="0">
              <a:solidFill>
                <a:srgbClr val="D0021B">
                  <a:alpha val="100000"/>
                </a:srgbClr>
              </a:solidFill>
              <a:latin typeface="Vodafone Rg"/>
            </a:endParaRPr>
          </a:p>
          <a:p>
            <a:pPr algn="l">
              <a:lnSpc>
                <a:spcPts val="1875"/>
              </a:lnSpc>
            </a:pPr>
            <a:r>
              <a:rPr lang="en-US" sz="1875" b="0" i="0" spc="0" dirty="0">
                <a:solidFill>
                  <a:srgbClr val="D0021B">
                    <a:alpha val="100000"/>
                  </a:srgbClr>
                </a:solidFill>
                <a:latin typeface="Vodafone Rg"/>
              </a:rPr>
              <a:t>.</a:t>
            </a:r>
          </a:p>
          <a:p>
            <a:pPr algn="l">
              <a:lnSpc>
                <a:spcPts val="1875"/>
              </a:lnSpc>
            </a:pPr>
            <a:r>
              <a:rPr lang="en-US" sz="1600" b="0" i="0" spc="0" dirty="0">
                <a:solidFill>
                  <a:srgbClr val="D0021B">
                    <a:alpha val="100000"/>
                  </a:srgbClr>
                </a:solidFill>
                <a:latin typeface="Vodafone Rg"/>
              </a:rPr>
              <a:t>Government already launched a curriculum  for the summer through </a:t>
            </a:r>
            <a:r>
              <a:rPr lang="en-US" sz="1600" b="0" i="0" spc="0" dirty="0" smtClean="0">
                <a:solidFill>
                  <a:srgbClr val="D0021B">
                    <a:alpha val="100000"/>
                  </a:srgbClr>
                </a:solidFill>
                <a:latin typeface="Vodafone Rg"/>
              </a:rPr>
              <a:t>EBA</a:t>
            </a:r>
            <a:r>
              <a:rPr lang="tr-TR" sz="1600" b="0" i="0" spc="0" dirty="0" smtClean="0">
                <a:solidFill>
                  <a:srgbClr val="D0021B">
                    <a:alpha val="100000"/>
                  </a:srgbClr>
                </a:solidFill>
                <a:latin typeface="Vodafone Rg"/>
              </a:rPr>
              <a:t>.</a:t>
            </a:r>
            <a:endParaRPr lang="en-US" sz="1600" b="0" i="0" spc="0" dirty="0">
              <a:solidFill>
                <a:srgbClr val="D0021B">
                  <a:alpha val="100000"/>
                </a:srgbClr>
              </a:solidFill>
              <a:latin typeface="Vodafone Rg"/>
            </a:endParaRPr>
          </a:p>
        </p:txBody>
      </p:sp>
      <p:sp>
        <p:nvSpPr>
          <p:cNvPr id="18" name="TextBox 18"/>
          <p:cNvSpPr txBox="1"/>
          <p:nvPr/>
        </p:nvSpPr>
        <p:spPr>
          <a:xfrm rot="21600000">
            <a:off x="3668316" y="3333750"/>
            <a:ext cx="2636024" cy="1666875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1880"/>
              </a:lnSpc>
            </a:pPr>
            <a:r>
              <a:rPr lang="en-US" sz="1880" b="1" i="0" spc="0" dirty="0">
                <a:solidFill>
                  <a:srgbClr val="D0021B">
                    <a:alpha val="100000"/>
                  </a:srgbClr>
                </a:solidFill>
                <a:latin typeface="Vodafone Rg"/>
              </a:rPr>
              <a:t>Buildings cannot be entered</a:t>
            </a:r>
          </a:p>
          <a:p>
            <a:pPr algn="l">
              <a:lnSpc>
                <a:spcPts val="1875"/>
              </a:lnSpc>
            </a:pPr>
            <a:r>
              <a:rPr lang="en-US" sz="1875" b="0" i="0" spc="0" dirty="0">
                <a:solidFill>
                  <a:srgbClr val="000000">
                    <a:alpha val="100000"/>
                  </a:srgbClr>
                </a:solidFill>
                <a:latin typeface="Vodafone Rg"/>
              </a:rPr>
              <a:t>  </a:t>
            </a:r>
          </a:p>
          <a:p>
            <a:pPr algn="l">
              <a:lnSpc>
                <a:spcPts val="1880"/>
              </a:lnSpc>
            </a:pPr>
            <a:r>
              <a:rPr lang="en-US" sz="1600" b="0" i="0" spc="0" dirty="0">
                <a:solidFill>
                  <a:srgbClr val="D0021B">
                    <a:alpha val="100000"/>
                  </a:srgbClr>
                </a:solidFill>
                <a:latin typeface="Vodafone Rg"/>
              </a:rPr>
              <a:t>When there is no building there are no </a:t>
            </a:r>
            <a:r>
              <a:rPr lang="en-US" sz="1600" b="1" i="0" spc="0" dirty="0">
                <a:solidFill>
                  <a:srgbClr val="000000">
                    <a:alpha val="100000"/>
                  </a:srgbClr>
                </a:solidFill>
                <a:latin typeface="Vodafone Rg"/>
              </a:rPr>
              <a:t>connectivity</a:t>
            </a:r>
            <a:r>
              <a:rPr lang="en-US" sz="1600" b="0" i="0" spc="0" dirty="0">
                <a:solidFill>
                  <a:srgbClr val="000000">
                    <a:alpha val="100000"/>
                  </a:srgbClr>
                </a:solidFill>
                <a:latin typeface="Vodafone Rg"/>
              </a:rPr>
              <a:t>,  </a:t>
            </a:r>
            <a:r>
              <a:rPr lang="en-US" sz="1600" b="1" i="0" spc="0" dirty="0">
                <a:solidFill>
                  <a:srgbClr val="000000">
                    <a:alpha val="100000"/>
                  </a:srgbClr>
                </a:solidFill>
                <a:latin typeface="Vodafone Rg"/>
              </a:rPr>
              <a:t>electricity</a:t>
            </a:r>
            <a:r>
              <a:rPr lang="en-US" sz="1600" b="0" i="0" spc="0" dirty="0">
                <a:solidFill>
                  <a:srgbClr val="D0021B">
                    <a:alpha val="100000"/>
                  </a:srgbClr>
                </a:solidFill>
                <a:latin typeface="Vodafone Rg"/>
              </a:rPr>
              <a:t> or </a:t>
            </a:r>
            <a:r>
              <a:rPr lang="en-US" sz="1600" b="1" i="0" spc="0" dirty="0" smtClean="0">
                <a:solidFill>
                  <a:srgbClr val="000000">
                    <a:alpha val="100000"/>
                  </a:srgbClr>
                </a:solidFill>
                <a:latin typeface="Vodafone Rg"/>
              </a:rPr>
              <a:t>equipment</a:t>
            </a:r>
            <a:r>
              <a:rPr lang="tr-TR" sz="1600" b="1" i="0" spc="0" dirty="0" smtClean="0">
                <a:solidFill>
                  <a:srgbClr val="000000">
                    <a:alpha val="100000"/>
                  </a:srgbClr>
                </a:solidFill>
                <a:latin typeface="Vodafone Rg"/>
              </a:rPr>
              <a:t>.</a:t>
            </a:r>
            <a:endParaRPr lang="en-US" sz="1600" b="1" i="0" spc="0" dirty="0">
              <a:solidFill>
                <a:srgbClr val="000000">
                  <a:alpha val="100000"/>
                </a:srgbClr>
              </a:solidFill>
              <a:latin typeface="Vodafone Rg"/>
            </a:endParaRPr>
          </a:p>
          <a:p>
            <a:pPr algn="l">
              <a:lnSpc>
                <a:spcPts val="1875"/>
              </a:lnSpc>
            </a:pPr>
            <a:r>
              <a:rPr lang="en-US" sz="1875" b="0" i="0" spc="0" dirty="0">
                <a:solidFill>
                  <a:srgbClr val="000000">
                    <a:alpha val="100000"/>
                  </a:srgbClr>
                </a:solidFill>
                <a:latin typeface="Vodafone Rg"/>
              </a:rPr>
              <a:t>   </a:t>
            </a:r>
          </a:p>
        </p:txBody>
      </p:sp>
      <p:grpSp>
        <p:nvGrpSpPr>
          <p:cNvPr id="20" name="Group 20"/>
          <p:cNvGrpSpPr/>
          <p:nvPr/>
        </p:nvGrpSpPr>
        <p:grpSpPr>
          <a:xfrm rot="21600000">
            <a:off x="3668316" y="2619375"/>
            <a:ext cx="600075" cy="600075"/>
            <a:chOff x="3668316" y="2619375"/>
            <a:chExt cx="600075" cy="600075"/>
          </a:xfrm>
        </p:grpSpPr>
        <p:sp>
          <p:nvSpPr>
            <p:cNvPr id="19" name="Freeform 19"/>
            <p:cNvSpPr/>
            <p:nvPr/>
          </p:nvSpPr>
          <p:spPr>
            <a:xfrm>
              <a:off x="3668316" y="2619375"/>
              <a:ext cx="600075" cy="600075"/>
            </a:xfrm>
            <a:custGeom>
              <a:avLst/>
              <a:gdLst/>
              <a:ahLst/>
              <a:cxnLst/>
              <a:rect l="0" t="0" r="0" b="0"/>
              <a:pathLst>
                <a:path w="302905" h="302905">
                  <a:moveTo>
                    <a:pt x="50483" y="0"/>
                  </a:moveTo>
                  <a:lnTo>
                    <a:pt x="252413" y="0"/>
                  </a:lnTo>
                  <a:cubicBezTo>
                    <a:pt x="280168" y="0"/>
                    <a:pt x="302905" y="22727"/>
                    <a:pt x="302905" y="50482"/>
                  </a:cubicBezTo>
                  <a:lnTo>
                    <a:pt x="302905" y="252412"/>
                  </a:lnTo>
                  <a:cubicBezTo>
                    <a:pt x="302905" y="280168"/>
                    <a:pt x="280168" y="302905"/>
                    <a:pt x="252413" y="302905"/>
                  </a:cubicBezTo>
                  <a:lnTo>
                    <a:pt x="50483" y="302905"/>
                  </a:lnTo>
                  <a:cubicBezTo>
                    <a:pt x="22717" y="302905"/>
                    <a:pt x="0" y="280168"/>
                    <a:pt x="0" y="252412"/>
                  </a:cubicBezTo>
                  <a:lnTo>
                    <a:pt x="0" y="50482"/>
                  </a:lnTo>
                  <a:cubicBezTo>
                    <a:pt x="10" y="22717"/>
                    <a:pt x="22717" y="0"/>
                    <a:pt x="50483" y="0"/>
                  </a:cubicBezTo>
                  <a:close/>
                </a:path>
              </a:pathLst>
            </a:custGeom>
            <a:solidFill>
              <a:srgbClr val="D0021B">
                <a:alpha val="100000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21600000">
            <a:off x="566728" y="2621709"/>
            <a:ext cx="600075" cy="600075"/>
            <a:chOff x="566728" y="2621709"/>
            <a:chExt cx="600075" cy="600075"/>
          </a:xfrm>
        </p:grpSpPr>
        <p:sp>
          <p:nvSpPr>
            <p:cNvPr id="21" name="Freeform 21"/>
            <p:cNvSpPr/>
            <p:nvPr/>
          </p:nvSpPr>
          <p:spPr>
            <a:xfrm>
              <a:off x="566728" y="2621709"/>
              <a:ext cx="600075" cy="600075"/>
            </a:xfrm>
            <a:custGeom>
              <a:avLst/>
              <a:gdLst/>
              <a:ahLst/>
              <a:cxnLst/>
              <a:rect l="0" t="0" r="0" b="0"/>
              <a:pathLst>
                <a:path w="302905" h="302905">
                  <a:moveTo>
                    <a:pt x="50483" y="0"/>
                  </a:moveTo>
                  <a:lnTo>
                    <a:pt x="252413" y="0"/>
                  </a:lnTo>
                  <a:cubicBezTo>
                    <a:pt x="280168" y="0"/>
                    <a:pt x="302905" y="22727"/>
                    <a:pt x="302905" y="50482"/>
                  </a:cubicBezTo>
                  <a:lnTo>
                    <a:pt x="302905" y="252412"/>
                  </a:lnTo>
                  <a:cubicBezTo>
                    <a:pt x="302905" y="280168"/>
                    <a:pt x="280168" y="302905"/>
                    <a:pt x="252413" y="302905"/>
                  </a:cubicBezTo>
                  <a:lnTo>
                    <a:pt x="50483" y="302905"/>
                  </a:lnTo>
                  <a:cubicBezTo>
                    <a:pt x="22717" y="302905"/>
                    <a:pt x="0" y="280168"/>
                    <a:pt x="0" y="252412"/>
                  </a:cubicBezTo>
                  <a:lnTo>
                    <a:pt x="0" y="50482"/>
                  </a:lnTo>
                  <a:cubicBezTo>
                    <a:pt x="10" y="22717"/>
                    <a:pt x="22717" y="0"/>
                    <a:pt x="50483" y="0"/>
                  </a:cubicBezTo>
                  <a:close/>
                </a:path>
              </a:pathLst>
            </a:custGeom>
            <a:solidFill>
              <a:srgbClr val="D0021B">
                <a:alpha val="100000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 rot="21600000">
            <a:off x="6693694" y="2543175"/>
            <a:ext cx="600075" cy="600075"/>
            <a:chOff x="6693694" y="2543175"/>
            <a:chExt cx="600075" cy="600075"/>
          </a:xfrm>
        </p:grpSpPr>
        <p:sp>
          <p:nvSpPr>
            <p:cNvPr id="23" name="Freeform 23"/>
            <p:cNvSpPr/>
            <p:nvPr/>
          </p:nvSpPr>
          <p:spPr>
            <a:xfrm>
              <a:off x="6693694" y="2543175"/>
              <a:ext cx="600075" cy="600075"/>
            </a:xfrm>
            <a:custGeom>
              <a:avLst/>
              <a:gdLst/>
              <a:ahLst/>
              <a:cxnLst/>
              <a:rect l="0" t="0" r="0" b="0"/>
              <a:pathLst>
                <a:path w="302905" h="302905">
                  <a:moveTo>
                    <a:pt x="50483" y="0"/>
                  </a:moveTo>
                  <a:lnTo>
                    <a:pt x="252413" y="0"/>
                  </a:lnTo>
                  <a:cubicBezTo>
                    <a:pt x="280168" y="0"/>
                    <a:pt x="302905" y="22727"/>
                    <a:pt x="302905" y="50482"/>
                  </a:cubicBezTo>
                  <a:lnTo>
                    <a:pt x="302905" y="252412"/>
                  </a:lnTo>
                  <a:cubicBezTo>
                    <a:pt x="302905" y="280168"/>
                    <a:pt x="280168" y="302905"/>
                    <a:pt x="252413" y="302905"/>
                  </a:cubicBezTo>
                  <a:lnTo>
                    <a:pt x="50483" y="302905"/>
                  </a:lnTo>
                  <a:cubicBezTo>
                    <a:pt x="22717" y="302905"/>
                    <a:pt x="0" y="280168"/>
                    <a:pt x="0" y="252412"/>
                  </a:cubicBezTo>
                  <a:lnTo>
                    <a:pt x="0" y="50482"/>
                  </a:lnTo>
                  <a:cubicBezTo>
                    <a:pt x="10" y="22717"/>
                    <a:pt x="22717" y="0"/>
                    <a:pt x="50483" y="0"/>
                  </a:cubicBezTo>
                  <a:close/>
                </a:path>
              </a:pathLst>
            </a:custGeom>
            <a:solidFill>
              <a:srgbClr val="D0021B">
                <a:alpha val="100000"/>
              </a:srgbClr>
            </a:solidFill>
          </p:spPr>
        </p:sp>
      </p:grpSp>
      <p:sp>
        <p:nvSpPr>
          <p:cNvPr id="25" name="TextBox 25"/>
          <p:cNvSpPr txBox="1"/>
          <p:nvPr/>
        </p:nvSpPr>
        <p:spPr>
          <a:xfrm rot="21600000">
            <a:off x="6693694" y="3356372"/>
            <a:ext cx="2731302" cy="1190625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1875"/>
              </a:lnSpc>
            </a:pPr>
            <a:r>
              <a:rPr lang="en-US" sz="1875" b="1" i="0" spc="0" dirty="0">
                <a:solidFill>
                  <a:srgbClr val="D0021B">
                    <a:alpha val="100000"/>
                  </a:srgbClr>
                </a:solidFill>
                <a:latin typeface="Vodafone Rg"/>
              </a:rPr>
              <a:t>Time is </a:t>
            </a:r>
            <a:r>
              <a:rPr lang="en-US" sz="1875" b="1" i="0" spc="0" dirty="0" smtClean="0">
                <a:solidFill>
                  <a:srgbClr val="D0021B">
                    <a:alpha val="100000"/>
                  </a:srgbClr>
                </a:solidFill>
                <a:latin typeface="Vodafone Rg"/>
              </a:rPr>
              <a:t>ticking</a:t>
            </a:r>
            <a:endParaRPr lang="tr-TR" sz="1875" b="1" i="0" spc="0" dirty="0" smtClean="0">
              <a:solidFill>
                <a:srgbClr val="D0021B">
                  <a:alpha val="100000"/>
                </a:srgbClr>
              </a:solidFill>
              <a:latin typeface="Vodafone Rg"/>
            </a:endParaRPr>
          </a:p>
          <a:p>
            <a:pPr algn="l">
              <a:lnSpc>
                <a:spcPts val="1875"/>
              </a:lnSpc>
            </a:pPr>
            <a:endParaRPr lang="en-US" sz="1600" b="1" i="0" spc="0" dirty="0">
              <a:solidFill>
                <a:srgbClr val="D0021B">
                  <a:alpha val="100000"/>
                </a:srgbClr>
              </a:solidFill>
              <a:latin typeface="Vodafone Rg"/>
            </a:endParaRPr>
          </a:p>
          <a:p>
            <a:pPr algn="l">
              <a:lnSpc>
                <a:spcPts val="1875"/>
              </a:lnSpc>
            </a:pPr>
            <a:endParaRPr lang="en-US" sz="1200" b="1" i="0" spc="0" dirty="0">
              <a:solidFill>
                <a:srgbClr val="D0021B">
                  <a:alpha val="100000"/>
                </a:srgbClr>
              </a:solidFill>
              <a:latin typeface="Vodafone Rg"/>
            </a:endParaRPr>
          </a:p>
          <a:p>
            <a:pPr algn="l">
              <a:lnSpc>
                <a:spcPts val="1875"/>
              </a:lnSpc>
            </a:pPr>
            <a:r>
              <a:rPr lang="en-US" sz="1600" b="0" i="0" spc="0" dirty="0">
                <a:solidFill>
                  <a:srgbClr val="D0021B">
                    <a:alpha val="100000"/>
                  </a:srgbClr>
                </a:solidFill>
                <a:latin typeface="Vodafone Rg"/>
              </a:rPr>
              <a:t>We need to find a fast solution for the continuity of education!</a:t>
            </a: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481013" y="2559844"/>
            <a:ext cx="771525" cy="771525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3739753" y="2712244"/>
            <a:ext cx="457200" cy="4572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6750844" y="2602706"/>
            <a:ext cx="485775" cy="485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-79772" y="-620083"/>
            <a:ext cx="9913163" cy="621211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 rot="21600000">
            <a:off x="417909" y="4298483"/>
            <a:ext cx="3788577" cy="502116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2250"/>
              </a:lnSpc>
            </a:pPr>
            <a:endParaRPr dirty="0"/>
          </a:p>
          <a:p>
            <a:pPr algn="l">
              <a:lnSpc>
                <a:spcPts val="2250"/>
              </a:lnSpc>
            </a:pPr>
            <a:r>
              <a:rPr lang="en-US" sz="1500" b="1" i="0" spc="0" dirty="0">
                <a:solidFill>
                  <a:srgbClr val="FFFFFF">
                    <a:alpha val="100000"/>
                  </a:srgbClr>
                </a:solidFill>
                <a:latin typeface="Vodafone Rg"/>
              </a:rPr>
              <a:t>Together We Can Build a Better Future for All</a:t>
            </a:r>
          </a:p>
        </p:txBody>
      </p:sp>
      <p:sp>
        <p:nvSpPr>
          <p:cNvPr id="4" name="TextBox 4"/>
          <p:cNvSpPr txBox="1"/>
          <p:nvPr/>
        </p:nvSpPr>
        <p:spPr>
          <a:xfrm rot="21600000">
            <a:off x="376238" y="2795588"/>
            <a:ext cx="5150700" cy="476250"/>
          </a:xfrm>
          <a:prstGeom prst="rect">
            <a:avLst/>
          </a:prstGeom>
        </p:spPr>
        <p:txBody>
          <a:bodyPr lIns="0" tIns="54000" rIns="0" bIns="0" rtlCol="0" anchor="t"/>
          <a:lstStyle/>
          <a:p>
            <a:pPr algn="l">
              <a:lnSpc>
                <a:spcPts val="3750"/>
              </a:lnSpc>
            </a:pPr>
            <a:r>
              <a:rPr lang="en-US" sz="3750" b="0" i="0" spc="0" dirty="0">
                <a:solidFill>
                  <a:srgbClr val="FFFFFF">
                    <a:alpha val="100000"/>
                  </a:srgbClr>
                </a:solidFill>
                <a:latin typeface="Vodafone Rg"/>
              </a:rPr>
              <a:t>Vodafone Business</a:t>
            </a:r>
          </a:p>
        </p:txBody>
      </p:sp>
      <p:grpSp>
        <p:nvGrpSpPr>
          <p:cNvPr id="6" name="Group 6"/>
          <p:cNvGrpSpPr/>
          <p:nvPr/>
        </p:nvGrpSpPr>
        <p:grpSpPr>
          <a:xfrm rot="21600000">
            <a:off x="465534" y="3567371"/>
            <a:ext cx="916145" cy="916145"/>
            <a:chOff x="465534" y="3567371"/>
            <a:chExt cx="916145" cy="916145"/>
          </a:xfrm>
        </p:grpSpPr>
        <p:sp>
          <p:nvSpPr>
            <p:cNvPr id="5" name="Freeform 5"/>
            <p:cNvSpPr/>
            <p:nvPr/>
          </p:nvSpPr>
          <p:spPr>
            <a:xfrm>
              <a:off x="465534" y="3567371"/>
              <a:ext cx="916145" cy="916145"/>
            </a:xfrm>
            <a:custGeom>
              <a:avLst/>
              <a:gdLst/>
              <a:ahLst/>
              <a:cxnLst/>
              <a:rect l="0" t="0" r="0" b="0"/>
              <a:pathLst>
                <a:path w="302905" h="302905">
                  <a:moveTo>
                    <a:pt x="50483" y="0"/>
                  </a:moveTo>
                  <a:lnTo>
                    <a:pt x="252413" y="0"/>
                  </a:lnTo>
                  <a:cubicBezTo>
                    <a:pt x="280168" y="0"/>
                    <a:pt x="302905" y="22727"/>
                    <a:pt x="302905" y="50482"/>
                  </a:cubicBezTo>
                  <a:lnTo>
                    <a:pt x="302905" y="252412"/>
                  </a:lnTo>
                  <a:cubicBezTo>
                    <a:pt x="302905" y="280168"/>
                    <a:pt x="280168" y="302905"/>
                    <a:pt x="252413" y="302905"/>
                  </a:cubicBezTo>
                  <a:lnTo>
                    <a:pt x="50483" y="302905"/>
                  </a:lnTo>
                  <a:cubicBezTo>
                    <a:pt x="22717" y="302905"/>
                    <a:pt x="0" y="280168"/>
                    <a:pt x="0" y="252412"/>
                  </a:cubicBezTo>
                  <a:lnTo>
                    <a:pt x="0" y="50482"/>
                  </a:lnTo>
                  <a:cubicBezTo>
                    <a:pt x="10" y="22717"/>
                    <a:pt x="22717" y="0"/>
                    <a:pt x="50483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581870" y="3676434"/>
            <a:ext cx="683473" cy="683473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21600000">
            <a:off x="1665248" y="3560098"/>
            <a:ext cx="916145" cy="916145"/>
            <a:chOff x="1665248" y="3560098"/>
            <a:chExt cx="916145" cy="916145"/>
          </a:xfrm>
        </p:grpSpPr>
        <p:sp>
          <p:nvSpPr>
            <p:cNvPr id="8" name="Freeform 8"/>
            <p:cNvSpPr/>
            <p:nvPr/>
          </p:nvSpPr>
          <p:spPr>
            <a:xfrm>
              <a:off x="1665248" y="3560098"/>
              <a:ext cx="916145" cy="916145"/>
            </a:xfrm>
            <a:custGeom>
              <a:avLst/>
              <a:gdLst/>
              <a:ahLst/>
              <a:cxnLst/>
              <a:rect l="0" t="0" r="0" b="0"/>
              <a:pathLst>
                <a:path w="302905" h="302905">
                  <a:moveTo>
                    <a:pt x="50483" y="0"/>
                  </a:moveTo>
                  <a:lnTo>
                    <a:pt x="252413" y="0"/>
                  </a:lnTo>
                  <a:cubicBezTo>
                    <a:pt x="280168" y="0"/>
                    <a:pt x="302905" y="22727"/>
                    <a:pt x="302905" y="50482"/>
                  </a:cubicBezTo>
                  <a:lnTo>
                    <a:pt x="302905" y="252412"/>
                  </a:lnTo>
                  <a:cubicBezTo>
                    <a:pt x="302905" y="280168"/>
                    <a:pt x="280168" y="302905"/>
                    <a:pt x="252413" y="302905"/>
                  </a:cubicBezTo>
                  <a:lnTo>
                    <a:pt x="50483" y="302905"/>
                  </a:lnTo>
                  <a:cubicBezTo>
                    <a:pt x="22717" y="302905"/>
                    <a:pt x="0" y="280168"/>
                    <a:pt x="0" y="252412"/>
                  </a:cubicBezTo>
                  <a:lnTo>
                    <a:pt x="0" y="50482"/>
                  </a:lnTo>
                  <a:cubicBezTo>
                    <a:pt x="10" y="22717"/>
                    <a:pt x="22717" y="0"/>
                    <a:pt x="50483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 rot="21600000">
            <a:off x="1685248" y="3596452"/>
            <a:ext cx="887061" cy="88706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 rot="21600000">
            <a:off x="2883143" y="3552825"/>
            <a:ext cx="916145" cy="916145"/>
            <a:chOff x="2883143" y="3552825"/>
            <a:chExt cx="916145" cy="916145"/>
          </a:xfrm>
        </p:grpSpPr>
        <p:sp>
          <p:nvSpPr>
            <p:cNvPr id="11" name="Freeform 11"/>
            <p:cNvSpPr/>
            <p:nvPr/>
          </p:nvSpPr>
          <p:spPr>
            <a:xfrm>
              <a:off x="2883143" y="3552825"/>
              <a:ext cx="916145" cy="916145"/>
            </a:xfrm>
            <a:custGeom>
              <a:avLst/>
              <a:gdLst/>
              <a:ahLst/>
              <a:cxnLst/>
              <a:rect l="0" t="0" r="0" b="0"/>
              <a:pathLst>
                <a:path w="302905" h="302905">
                  <a:moveTo>
                    <a:pt x="50483" y="0"/>
                  </a:moveTo>
                  <a:lnTo>
                    <a:pt x="252413" y="0"/>
                  </a:lnTo>
                  <a:cubicBezTo>
                    <a:pt x="280168" y="0"/>
                    <a:pt x="302905" y="22727"/>
                    <a:pt x="302905" y="50482"/>
                  </a:cubicBezTo>
                  <a:lnTo>
                    <a:pt x="302905" y="252412"/>
                  </a:lnTo>
                  <a:cubicBezTo>
                    <a:pt x="302905" y="280168"/>
                    <a:pt x="280168" y="302905"/>
                    <a:pt x="252413" y="302905"/>
                  </a:cubicBezTo>
                  <a:lnTo>
                    <a:pt x="50483" y="302905"/>
                  </a:lnTo>
                  <a:cubicBezTo>
                    <a:pt x="22717" y="302905"/>
                    <a:pt x="0" y="280168"/>
                    <a:pt x="0" y="252412"/>
                  </a:cubicBezTo>
                  <a:lnTo>
                    <a:pt x="0" y="50482"/>
                  </a:lnTo>
                  <a:cubicBezTo>
                    <a:pt x="10" y="22717"/>
                    <a:pt x="22717" y="0"/>
                    <a:pt x="50483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 rot="21600000">
            <a:off x="2941080" y="3588504"/>
            <a:ext cx="828893" cy="828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475408" y="1527624"/>
            <a:ext cx="2620413" cy="28384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6107087" y="1528744"/>
            <a:ext cx="3529911" cy="286940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 rot="21600000">
            <a:off x="479413" y="4525119"/>
            <a:ext cx="2621813" cy="6858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800"/>
              </a:lnSpc>
            </a:pP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Vodafone Rg"/>
              </a:rPr>
              <a:t>“I want to help the children but </a:t>
            </a:r>
            <a:r>
              <a:rPr lang="en-US" sz="1200" b="1" i="0" spc="0" dirty="0">
                <a:solidFill>
                  <a:srgbClr val="000000">
                    <a:alpha val="100000"/>
                  </a:srgbClr>
                </a:solidFill>
                <a:latin typeface="Vodafone Rg"/>
              </a:rPr>
              <a:t>I don't know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Vodafone Rg"/>
              </a:rPr>
              <a:t> exactly </a:t>
            </a:r>
            <a:r>
              <a:rPr lang="en-US" sz="1200" b="1" i="0" spc="0" dirty="0">
                <a:solidFill>
                  <a:srgbClr val="000000">
                    <a:alpha val="100000"/>
                  </a:srgbClr>
                </a:solidFill>
                <a:latin typeface="Vodafone Rg"/>
              </a:rPr>
              <a:t>how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Vodafone Rg"/>
              </a:rPr>
              <a:t>"</a:t>
            </a:r>
          </a:p>
          <a:p>
            <a:pPr algn="l">
              <a:lnSpc>
                <a:spcPts val="1800"/>
              </a:lnSpc>
            </a:pP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Vodafone Rg"/>
              </a:rPr>
              <a:t>’</a:t>
            </a:r>
          </a:p>
        </p:txBody>
      </p:sp>
      <p:sp>
        <p:nvSpPr>
          <p:cNvPr id="5" name="TextBox 5"/>
          <p:cNvSpPr txBox="1"/>
          <p:nvPr/>
        </p:nvSpPr>
        <p:spPr>
          <a:xfrm rot="21600000">
            <a:off x="6146787" y="4515593"/>
            <a:ext cx="3493350" cy="6858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800"/>
              </a:lnSpc>
            </a:pP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Vodafone Rg"/>
              </a:rPr>
              <a:t>"Even though earthquake happened 3 months ago, I </a:t>
            </a:r>
            <a:r>
              <a:rPr lang="en-US" sz="1200" b="1" i="0" spc="0" dirty="0">
                <a:solidFill>
                  <a:srgbClr val="000000">
                    <a:alpha val="100000"/>
                  </a:srgbClr>
                </a:solidFill>
                <a:latin typeface="Vodafone Rg"/>
              </a:rPr>
              <a:t>don’t actively think about </a:t>
            </a:r>
            <a:r>
              <a:rPr lang="en-US" sz="1200" b="1" i="0" spc="0" dirty="0" smtClean="0">
                <a:solidFill>
                  <a:srgbClr val="000000">
                    <a:alpha val="100000"/>
                  </a:srgbClr>
                </a:solidFill>
                <a:latin typeface="Vodafone Rg"/>
              </a:rPr>
              <a:t>it</a:t>
            </a:r>
            <a:r>
              <a:rPr lang="en-US" sz="1200" b="0" i="0" spc="0" dirty="0" smtClean="0">
                <a:solidFill>
                  <a:srgbClr val="000000">
                    <a:alpha val="100000"/>
                  </a:srgbClr>
                </a:solidFill>
                <a:latin typeface="Vodafone Rg"/>
              </a:rPr>
              <a:t>. 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Vodafone Rg"/>
              </a:rPr>
              <a:t>Agenda of the country changes so fast. I don't see it on any media any more."</a:t>
            </a:r>
          </a:p>
        </p:txBody>
      </p:sp>
      <p:grpSp>
        <p:nvGrpSpPr>
          <p:cNvPr id="7" name="Group 7"/>
          <p:cNvGrpSpPr/>
          <p:nvPr/>
        </p:nvGrpSpPr>
        <p:grpSpPr>
          <a:xfrm rot="10800000">
            <a:off x="8569337" y="368250"/>
            <a:ext cx="742950" cy="742950"/>
            <a:chOff x="8569337" y="368250"/>
            <a:chExt cx="742950" cy="742950"/>
          </a:xfrm>
        </p:grpSpPr>
        <p:sp>
          <p:nvSpPr>
            <p:cNvPr id="6" name="Freeform 6"/>
            <p:cNvSpPr/>
            <p:nvPr/>
          </p:nvSpPr>
          <p:spPr>
            <a:xfrm>
              <a:off x="8569337" y="368250"/>
              <a:ext cx="742950" cy="742950"/>
            </a:xfrm>
            <a:custGeom>
              <a:avLst/>
              <a:gdLst/>
              <a:ahLst/>
              <a:cxnLst/>
              <a:rect l="0" t="0" r="0" b="0"/>
              <a:pathLst>
                <a:path w="304788" h="304800">
                  <a:moveTo>
                    <a:pt x="136602" y="833"/>
                  </a:moveTo>
                  <a:cubicBezTo>
                    <a:pt x="220289" y="-7892"/>
                    <a:pt x="295232" y="52906"/>
                    <a:pt x="303957" y="136593"/>
                  </a:cubicBezTo>
                  <a:cubicBezTo>
                    <a:pt x="312672" y="220299"/>
                    <a:pt x="251884" y="295241"/>
                    <a:pt x="168197" y="303976"/>
                  </a:cubicBezTo>
                  <a:cubicBezTo>
                    <a:pt x="84501" y="312682"/>
                    <a:pt x="9558" y="251893"/>
                    <a:pt x="833" y="168197"/>
                  </a:cubicBezTo>
                  <a:cubicBezTo>
                    <a:pt x="-7892" y="84520"/>
                    <a:pt x="52906" y="9568"/>
                    <a:pt x="136602" y="833"/>
                  </a:cubicBezTo>
                  <a:lnTo>
                    <a:pt x="136602" y="833"/>
                  </a:lnTo>
                  <a:close/>
                  <a:moveTo>
                    <a:pt x="138984" y="23693"/>
                  </a:moveTo>
                  <a:cubicBezTo>
                    <a:pt x="67908" y="31085"/>
                    <a:pt x="16264" y="94740"/>
                    <a:pt x="23674" y="165797"/>
                  </a:cubicBezTo>
                  <a:cubicBezTo>
                    <a:pt x="31075" y="236901"/>
                    <a:pt x="94740" y="288526"/>
                    <a:pt x="165816" y="281116"/>
                  </a:cubicBezTo>
                  <a:cubicBezTo>
                    <a:pt x="236891" y="273705"/>
                    <a:pt x="288526" y="210059"/>
                    <a:pt x="281106" y="138974"/>
                  </a:cubicBezTo>
                  <a:cubicBezTo>
                    <a:pt x="273715" y="67889"/>
                    <a:pt x="210050" y="16264"/>
                    <a:pt x="138984" y="23693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cxnSp>
        <p:nvCxnSpPr>
          <p:cNvPr id="8" name="Straight Connector 8"/>
          <p:cNvCxnSpPr>
            <a:cxnSpLocks/>
          </p:cNvCxnSpPr>
          <p:nvPr/>
        </p:nvCxnSpPr>
        <p:spPr>
          <a:xfrm rot="21600000">
            <a:off x="8940800" y="717818"/>
            <a:ext cx="812800" cy="0"/>
          </a:xfrm>
          <a:prstGeom prst="line">
            <a:avLst/>
          </a:prstGeom>
          <a:ln w="62865">
            <a:solidFill>
              <a:srgbClr val="000000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/>
          <p:cNvSpPr txBox="1"/>
          <p:nvPr/>
        </p:nvSpPr>
        <p:spPr>
          <a:xfrm rot="21600000">
            <a:off x="400050" y="386141"/>
            <a:ext cx="5150700" cy="533400"/>
          </a:xfrm>
          <a:prstGeom prst="rect">
            <a:avLst/>
          </a:prstGeom>
        </p:spPr>
        <p:txBody>
          <a:bodyPr lIns="0" tIns="61200" rIns="0" bIns="0" rtlCol="0" anchor="t"/>
          <a:lstStyle/>
          <a:p>
            <a:pPr algn="l">
              <a:lnSpc>
                <a:spcPts val="4200"/>
              </a:lnSpc>
            </a:pPr>
            <a:r>
              <a:rPr lang="en-US" sz="4200" b="0" i="0" spc="0">
                <a:solidFill>
                  <a:srgbClr val="000000">
                    <a:alpha val="100000"/>
                  </a:srgbClr>
                </a:solidFill>
                <a:latin typeface="Vodafone Rg"/>
              </a:rPr>
              <a:t>Audience &amp; Insights</a:t>
            </a:r>
          </a:p>
        </p:txBody>
      </p:sp>
      <p:sp>
        <p:nvSpPr>
          <p:cNvPr id="10" name="TextBox 10"/>
          <p:cNvSpPr txBox="1"/>
          <p:nvPr/>
        </p:nvSpPr>
        <p:spPr>
          <a:xfrm rot="21600000">
            <a:off x="443694" y="1065952"/>
            <a:ext cx="8151075" cy="25717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2025"/>
              </a:lnSpc>
            </a:pPr>
            <a:r>
              <a:rPr lang="en-US" sz="1350" b="0" i="0" spc="0">
                <a:solidFill>
                  <a:srgbClr val="000000">
                    <a:alpha val="100000"/>
                  </a:srgbClr>
                </a:solidFill>
                <a:latin typeface="Vodafone Rg"/>
              </a:rPr>
              <a:t>Nationwide campaign. This earthquake affected all of us. Our relatives, friends, old acquaintances harmed or even died.</a:t>
            </a:r>
          </a:p>
        </p:txBody>
      </p:sp>
      <p:sp>
        <p:nvSpPr>
          <p:cNvPr id="11" name="TextBox 11"/>
          <p:cNvSpPr txBox="1"/>
          <p:nvPr/>
        </p:nvSpPr>
        <p:spPr>
          <a:xfrm rot="21600000">
            <a:off x="3273028" y="4561284"/>
            <a:ext cx="2621813" cy="4572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800"/>
              </a:lnSpc>
            </a:pP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Vodafone Rg"/>
              </a:rPr>
              <a:t>"I donate but I don't </a:t>
            </a:r>
            <a:r>
              <a:rPr lang="en-US" sz="1200" b="1" i="0" spc="0" dirty="0">
                <a:solidFill>
                  <a:srgbClr val="000000">
                    <a:alpha val="100000"/>
                  </a:srgbClr>
                </a:solidFill>
                <a:latin typeface="Vodafone Rg"/>
              </a:rPr>
              <a:t>trust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Vodafone Rg"/>
              </a:rPr>
              <a:t> that my money is used in the </a:t>
            </a:r>
            <a:r>
              <a:rPr lang="en-US" sz="1200" b="0" i="0" spc="0" dirty="0" smtClean="0">
                <a:solidFill>
                  <a:srgbClr val="000000">
                    <a:alpha val="100000"/>
                  </a:srgbClr>
                </a:solidFill>
                <a:latin typeface="Vodafone Rg"/>
              </a:rPr>
              <a:t>right</a:t>
            </a:r>
            <a:r>
              <a:rPr lang="tr-TR" sz="1200" b="0" i="0" spc="0" dirty="0" smtClean="0">
                <a:solidFill>
                  <a:srgbClr val="000000">
                    <a:alpha val="100000"/>
                  </a:srgbClr>
                </a:solidFill>
                <a:latin typeface="Vodafone Rg"/>
              </a:rPr>
              <a:t> </a:t>
            </a:r>
            <a:r>
              <a:rPr lang="en-US" sz="1200" b="0" i="0" spc="0" dirty="0" smtClean="0">
                <a:solidFill>
                  <a:srgbClr val="000000">
                    <a:alpha val="100000"/>
                  </a:srgbClr>
                </a:solidFill>
                <a:latin typeface="Vodafone Rg"/>
              </a:rPr>
              <a:t>/ 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Vodafone Rg"/>
              </a:rPr>
              <a:t>needed places"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3292430" y="1532334"/>
            <a:ext cx="2620413" cy="2838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4910138" y="521494"/>
            <a:ext cx="2400300" cy="24003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2000"/>
          </a:blip>
          <a:srcRect/>
          <a:stretch>
            <a:fillRect/>
          </a:stretch>
        </p:blipFill>
        <p:spPr>
          <a:xfrm rot="21600000">
            <a:off x="-241678" y="-170202"/>
            <a:ext cx="7181831" cy="583871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21600000">
            <a:off x="6940220" y="-32165"/>
            <a:ext cx="2809875" cy="5562600"/>
            <a:chOff x="6940220" y="-32165"/>
            <a:chExt cx="2809875" cy="5562600"/>
          </a:xfrm>
        </p:grpSpPr>
        <p:sp>
          <p:nvSpPr>
            <p:cNvPr id="4" name="Freeform 4"/>
            <p:cNvSpPr/>
            <p:nvPr/>
          </p:nvSpPr>
          <p:spPr>
            <a:xfrm>
              <a:off x="6940220" y="-32165"/>
              <a:ext cx="2809875" cy="55626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021B">
                <a:alpha val="10000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409575" y="386141"/>
            <a:ext cx="4045800" cy="533400"/>
          </a:xfrm>
          <a:prstGeom prst="rect">
            <a:avLst/>
          </a:prstGeom>
        </p:spPr>
        <p:txBody>
          <a:bodyPr lIns="0" tIns="61200" rIns="0" bIns="0" rtlCol="0" anchor="t"/>
          <a:lstStyle/>
          <a:p>
            <a:pPr algn="l">
              <a:lnSpc>
                <a:spcPts val="4200"/>
              </a:lnSpc>
            </a:pPr>
            <a:r>
              <a:rPr lang="en-US" sz="4200" b="0" i="0" spc="0">
                <a:solidFill>
                  <a:srgbClr val="D0021B">
                    <a:alpha val="100000"/>
                  </a:srgbClr>
                </a:solidFill>
                <a:latin typeface="Vodafone Rg"/>
              </a:rPr>
              <a:t>Our Solution</a:t>
            </a:r>
          </a:p>
        </p:txBody>
      </p:sp>
      <p:grpSp>
        <p:nvGrpSpPr>
          <p:cNvPr id="8" name="Group 8"/>
          <p:cNvGrpSpPr/>
          <p:nvPr/>
        </p:nvGrpSpPr>
        <p:grpSpPr>
          <a:xfrm rot="21600000">
            <a:off x="1980700" y="2216963"/>
            <a:ext cx="4952981" cy="2000164"/>
            <a:chOff x="1980700" y="2216963"/>
            <a:chExt cx="4952981" cy="2000164"/>
          </a:xfrm>
        </p:grpSpPr>
        <p:sp>
          <p:nvSpPr>
            <p:cNvPr id="7" name="Freeform 7"/>
            <p:cNvSpPr/>
            <p:nvPr/>
          </p:nvSpPr>
          <p:spPr>
            <a:xfrm>
              <a:off x="1980700" y="2216963"/>
              <a:ext cx="4952981" cy="2000164"/>
            </a:xfrm>
            <a:custGeom>
              <a:avLst/>
              <a:gdLst/>
              <a:ahLst/>
              <a:cxnLst/>
              <a:rect l="0" t="0" r="0" b="0"/>
              <a:pathLst>
                <a:path w="304800" h="112643">
                  <a:moveTo>
                    <a:pt x="248479" y="0"/>
                  </a:moveTo>
                  <a:lnTo>
                    <a:pt x="56321" y="0"/>
                  </a:lnTo>
                  <a:cubicBezTo>
                    <a:pt x="25346" y="0"/>
                    <a:pt x="0" y="25346"/>
                    <a:pt x="0" y="56321"/>
                  </a:cubicBezTo>
                  <a:cubicBezTo>
                    <a:pt x="0" y="87297"/>
                    <a:pt x="25346" y="112643"/>
                    <a:pt x="56321" y="112643"/>
                  </a:cubicBezTo>
                  <a:lnTo>
                    <a:pt x="248479" y="112643"/>
                  </a:lnTo>
                  <a:cubicBezTo>
                    <a:pt x="279454" y="112643"/>
                    <a:pt x="304800" y="87297"/>
                    <a:pt x="304800" y="56321"/>
                  </a:cubicBezTo>
                  <a:cubicBezTo>
                    <a:pt x="304800" y="25346"/>
                    <a:pt x="279454" y="0"/>
                    <a:pt x="248479" y="0"/>
                  </a:cubicBezTo>
                  <a:close/>
                </a:path>
              </a:pathLst>
            </a:custGeom>
            <a:solidFill>
              <a:srgbClr val="000000">
                <a:alpha val="55000"/>
              </a:srgbClr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3002899" y="970952"/>
            <a:ext cx="7172175" cy="403388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 rot="21600000">
            <a:off x="4630117" y="2064403"/>
            <a:ext cx="2405528" cy="170968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21600000">
            <a:off x="2182235" y="2590800"/>
            <a:ext cx="4617195" cy="676275"/>
          </a:xfrm>
          <a:prstGeom prst="rect">
            <a:avLst/>
          </a:prstGeom>
        </p:spPr>
        <p:txBody>
          <a:bodyPr lIns="0" tIns="75600" rIns="0" bIns="0" rtlCol="0" anchor="t"/>
          <a:lstStyle/>
          <a:p>
            <a:pPr algn="ctr">
              <a:lnSpc>
                <a:spcPts val="5245"/>
              </a:lnSpc>
            </a:pPr>
            <a:r>
              <a:rPr lang="en-US" sz="5245" b="0" i="0" spc="0">
                <a:solidFill>
                  <a:srgbClr val="000000">
                    <a:alpha val="100000"/>
                  </a:srgbClr>
                </a:solidFill>
                <a:latin typeface="Vodafone Rg"/>
              </a:rPr>
              <a:t>Future in a</a:t>
            </a:r>
            <a:r>
              <a:rPr lang="en-US" sz="5245" b="1" i="0" spc="0">
                <a:solidFill>
                  <a:srgbClr val="D0021B">
                    <a:alpha val="100000"/>
                  </a:srgbClr>
                </a:solidFill>
                <a:latin typeface="Vodafone Rg"/>
              </a:rPr>
              <a:t> </a:t>
            </a:r>
            <a:r>
              <a:rPr lang="en-US" sz="5245" b="1" i="0" spc="0">
                <a:solidFill>
                  <a:srgbClr val="FFFFFF">
                    <a:alpha val="100000"/>
                  </a:srgbClr>
                </a:solidFill>
                <a:latin typeface="Vodafone Rg"/>
              </a:rPr>
              <a:t>Box</a:t>
            </a:r>
          </a:p>
        </p:txBody>
      </p:sp>
      <p:sp>
        <p:nvSpPr>
          <p:cNvPr id="12" name="TextBox 12"/>
          <p:cNvSpPr txBox="1"/>
          <p:nvPr/>
        </p:nvSpPr>
        <p:spPr>
          <a:xfrm rot="21600000">
            <a:off x="2600287" y="3264694"/>
            <a:ext cx="2407414" cy="7620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1500"/>
              </a:lnSpc>
            </a:pPr>
            <a:r>
              <a:rPr lang="en-US" sz="1500" b="0" i="0" spc="0">
                <a:solidFill>
                  <a:srgbClr val="FFFFFF">
                    <a:alpha val="100000"/>
                  </a:srgbClr>
                </a:solidFill>
                <a:latin typeface="Vodafone Rg"/>
              </a:rPr>
              <a:t>Portable connectivity, electricity and equipment needs of a classroom.</a:t>
            </a:r>
          </a:p>
          <a:p>
            <a:pPr algn="l">
              <a:lnSpc>
                <a:spcPts val="1500"/>
              </a:lnSpc>
            </a:pPr>
            <a:endParaRPr lang="en-US" sz="1500" b="0" i="0" spc="0">
              <a:solidFill>
                <a:srgbClr val="FFFFFF">
                  <a:alpha val="100000"/>
                </a:srgbClr>
              </a:solidFill>
              <a:latin typeface="Vodafone Rg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 rot="21600000">
            <a:off x="7146131" y="130969"/>
            <a:ext cx="1390650" cy="13906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 rot="21600000">
            <a:off x="7650956" y="740664"/>
            <a:ext cx="2047875" cy="204778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alphaModFix/>
          </a:blip>
          <a:srcRect/>
          <a:stretch>
            <a:fillRect/>
          </a:stretch>
        </p:blipFill>
        <p:spPr>
          <a:xfrm rot="21600000">
            <a:off x="5269706" y="3881438"/>
            <a:ext cx="3752850" cy="197160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alphaModFix/>
          </a:blip>
          <a:srcRect/>
          <a:stretch>
            <a:fillRect/>
          </a:stretch>
        </p:blipFill>
        <p:spPr>
          <a:xfrm rot="21600000">
            <a:off x="8222456" y="2369344"/>
            <a:ext cx="617424" cy="61742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alphaModFix/>
          </a:blip>
          <a:srcRect/>
          <a:stretch>
            <a:fillRect/>
          </a:stretch>
        </p:blipFill>
        <p:spPr>
          <a:xfrm rot="21600000">
            <a:off x="8783746" y="2371097"/>
            <a:ext cx="617424" cy="61742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alphaModFix/>
          </a:blip>
          <a:srcRect/>
          <a:stretch>
            <a:fillRect/>
          </a:stretch>
        </p:blipFill>
        <p:spPr>
          <a:xfrm rot="21600000">
            <a:off x="8026003" y="2543175"/>
            <a:ext cx="1514475" cy="226687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>
            <a:alphaModFix/>
          </a:blip>
          <a:srcRect/>
          <a:stretch>
            <a:fillRect/>
          </a:stretch>
        </p:blipFill>
        <p:spPr>
          <a:xfrm rot="21600000">
            <a:off x="8435578" y="228590"/>
            <a:ext cx="485775" cy="45709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>
            <a:alphaModFix/>
          </a:blip>
          <a:srcRect/>
          <a:stretch>
            <a:fillRect/>
          </a:stretch>
        </p:blipFill>
        <p:spPr>
          <a:xfrm rot="21600000">
            <a:off x="8949928" y="295380"/>
            <a:ext cx="466725" cy="44757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>
            <a:alphaModFix/>
          </a:blip>
          <a:srcRect/>
          <a:stretch>
            <a:fillRect/>
          </a:stretch>
        </p:blipFill>
        <p:spPr>
          <a:xfrm rot="21600000">
            <a:off x="8683228" y="756047"/>
            <a:ext cx="476250" cy="44757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 rot="21600000">
            <a:off x="443694" y="989752"/>
            <a:ext cx="6408000" cy="5143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2025"/>
              </a:lnSpc>
            </a:pPr>
            <a:r>
              <a:rPr lang="en-US" sz="1350" b="1" i="0" spc="0">
                <a:solidFill>
                  <a:srgbClr val="000000">
                    <a:alpha val="100000"/>
                  </a:srgbClr>
                </a:solidFill>
                <a:latin typeface="Vodafone Rg"/>
              </a:rPr>
              <a:t>We will collaborate with our global partners Huawei &amp; Microsoft,</a:t>
            </a:r>
          </a:p>
          <a:p>
            <a:pPr algn="l">
              <a:lnSpc>
                <a:spcPts val="2025"/>
              </a:lnSpc>
            </a:pPr>
            <a:r>
              <a:rPr lang="en-US" sz="1350" b="1" i="0" spc="0">
                <a:solidFill>
                  <a:srgbClr val="D0021B">
                    <a:alpha val="100000"/>
                  </a:srgbClr>
                </a:solidFill>
                <a:latin typeface="Vodafone Rg"/>
              </a:rPr>
              <a:t>Together We Can Build a Better Future for All.</a:t>
            </a:r>
          </a:p>
        </p:txBody>
      </p:sp>
      <p:sp>
        <p:nvSpPr>
          <p:cNvPr id="23" name="TextBox 23"/>
          <p:cNvSpPr txBox="1"/>
          <p:nvPr/>
        </p:nvSpPr>
        <p:spPr>
          <a:xfrm rot="21240002">
            <a:off x="7521178" y="343119"/>
            <a:ext cx="4045800" cy="476250"/>
          </a:xfrm>
          <a:prstGeom prst="rect">
            <a:avLst/>
          </a:prstGeom>
        </p:spPr>
        <p:txBody>
          <a:bodyPr lIns="0" tIns="54000" rIns="0" bIns="0" rtlCol="0" anchor="t"/>
          <a:lstStyle/>
          <a:p>
            <a:pPr algn="l">
              <a:lnSpc>
                <a:spcPts val="3750"/>
              </a:lnSpc>
            </a:pPr>
            <a:r>
              <a:rPr lang="en-US" sz="3750" b="0" i="0" spc="0" dirty="0">
                <a:solidFill>
                  <a:srgbClr val="000000">
                    <a:alpha val="100000"/>
                  </a:srgbClr>
                </a:solidFill>
                <a:latin typeface="Vodafone Rg"/>
              </a:rPr>
              <a:t>x25</a:t>
            </a:r>
          </a:p>
        </p:txBody>
      </p:sp>
      <p:grpSp>
        <p:nvGrpSpPr>
          <p:cNvPr id="25" name="Group 25"/>
          <p:cNvGrpSpPr/>
          <p:nvPr/>
        </p:nvGrpSpPr>
        <p:grpSpPr>
          <a:xfrm rot="21600000">
            <a:off x="-304846" y="1915416"/>
            <a:ext cx="1899944" cy="609481"/>
            <a:chOff x="-304846" y="1915416"/>
            <a:chExt cx="1899944" cy="609481"/>
          </a:xfrm>
        </p:grpSpPr>
        <p:sp>
          <p:nvSpPr>
            <p:cNvPr id="24" name="Freeform 24"/>
            <p:cNvSpPr/>
            <p:nvPr/>
          </p:nvSpPr>
          <p:spPr>
            <a:xfrm>
              <a:off x="-304846" y="1915416"/>
              <a:ext cx="1899944" cy="609481"/>
            </a:xfrm>
            <a:custGeom>
              <a:avLst/>
              <a:gdLst/>
              <a:ahLst/>
              <a:cxnLst/>
              <a:rect l="0" t="0" r="0" b="0"/>
              <a:pathLst>
                <a:path w="304800" h="112643">
                  <a:moveTo>
                    <a:pt x="248479" y="0"/>
                  </a:moveTo>
                  <a:lnTo>
                    <a:pt x="56321" y="0"/>
                  </a:lnTo>
                  <a:cubicBezTo>
                    <a:pt x="25346" y="0"/>
                    <a:pt x="0" y="25346"/>
                    <a:pt x="0" y="56321"/>
                  </a:cubicBezTo>
                  <a:cubicBezTo>
                    <a:pt x="0" y="87297"/>
                    <a:pt x="25346" y="112643"/>
                    <a:pt x="56321" y="112643"/>
                  </a:cubicBezTo>
                  <a:lnTo>
                    <a:pt x="248479" y="112643"/>
                  </a:lnTo>
                  <a:cubicBezTo>
                    <a:pt x="279454" y="112643"/>
                    <a:pt x="304800" y="87297"/>
                    <a:pt x="304800" y="56321"/>
                  </a:cubicBezTo>
                  <a:cubicBezTo>
                    <a:pt x="304800" y="25346"/>
                    <a:pt x="279454" y="0"/>
                    <a:pt x="248479" y="0"/>
                  </a:cubicBezTo>
                  <a:close/>
                </a:path>
              </a:pathLst>
            </a:custGeom>
            <a:solidFill>
              <a:srgbClr val="000000">
                <a:alpha val="55000"/>
              </a:srgbClr>
            </a:solidFill>
          </p:spPr>
        </p:sp>
      </p:grpSp>
      <p:sp>
        <p:nvSpPr>
          <p:cNvPr id="26" name="TextBox 26"/>
          <p:cNvSpPr txBox="1"/>
          <p:nvPr/>
        </p:nvSpPr>
        <p:spPr>
          <a:xfrm rot="21600000">
            <a:off x="200111" y="2012156"/>
            <a:ext cx="2407414" cy="5143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350"/>
              </a:lnSpc>
            </a:pPr>
            <a:r>
              <a:rPr lang="en-US" sz="1350" b="0" i="0" spc="0" dirty="0">
                <a:solidFill>
                  <a:srgbClr val="FFFFFF">
                    <a:alpha val="100000"/>
                  </a:srgbClr>
                </a:solidFill>
                <a:latin typeface="Vodafone Rg"/>
              </a:rPr>
              <a:t>MEB's EBA</a:t>
            </a:r>
          </a:p>
          <a:p>
            <a:pPr algn="l">
              <a:lnSpc>
                <a:spcPts val="1350"/>
              </a:lnSpc>
            </a:pPr>
            <a:r>
              <a:rPr lang="en-US" sz="1350" b="0" i="0" spc="0" dirty="0">
                <a:solidFill>
                  <a:srgbClr val="FFFFFF">
                    <a:alpha val="100000"/>
                  </a:srgbClr>
                </a:solidFill>
                <a:latin typeface="Vodafone Rg"/>
              </a:rPr>
              <a:t>Application</a:t>
            </a:r>
          </a:p>
          <a:p>
            <a:pPr algn="l">
              <a:lnSpc>
                <a:spcPts val="1350"/>
              </a:lnSpc>
            </a:pPr>
            <a:endParaRPr lang="en-US" sz="1350" b="0" i="0" spc="0" dirty="0">
              <a:solidFill>
                <a:srgbClr val="FFFFFF">
                  <a:alpha val="100000"/>
                </a:srgbClr>
              </a:solidFill>
              <a:latin typeface="Vodafone Rg"/>
            </a:endParaRPr>
          </a:p>
        </p:txBody>
      </p:sp>
      <p:grpSp>
        <p:nvGrpSpPr>
          <p:cNvPr id="28" name="Group 28"/>
          <p:cNvGrpSpPr/>
          <p:nvPr/>
        </p:nvGrpSpPr>
        <p:grpSpPr>
          <a:xfrm rot="21600000">
            <a:off x="-287936" y="2592290"/>
            <a:ext cx="1899944" cy="609481"/>
            <a:chOff x="-287936" y="2592290"/>
            <a:chExt cx="1899944" cy="609481"/>
          </a:xfrm>
        </p:grpSpPr>
        <p:sp>
          <p:nvSpPr>
            <p:cNvPr id="27" name="Freeform 27"/>
            <p:cNvSpPr/>
            <p:nvPr/>
          </p:nvSpPr>
          <p:spPr>
            <a:xfrm>
              <a:off x="-287936" y="2592290"/>
              <a:ext cx="1899944" cy="609481"/>
            </a:xfrm>
            <a:custGeom>
              <a:avLst/>
              <a:gdLst/>
              <a:ahLst/>
              <a:cxnLst/>
              <a:rect l="0" t="0" r="0" b="0"/>
              <a:pathLst>
                <a:path w="304800" h="112643">
                  <a:moveTo>
                    <a:pt x="248479" y="0"/>
                  </a:moveTo>
                  <a:lnTo>
                    <a:pt x="56321" y="0"/>
                  </a:lnTo>
                  <a:cubicBezTo>
                    <a:pt x="25346" y="0"/>
                    <a:pt x="0" y="25346"/>
                    <a:pt x="0" y="56321"/>
                  </a:cubicBezTo>
                  <a:cubicBezTo>
                    <a:pt x="0" y="87297"/>
                    <a:pt x="25346" y="112643"/>
                    <a:pt x="56321" y="112643"/>
                  </a:cubicBezTo>
                  <a:lnTo>
                    <a:pt x="248479" y="112643"/>
                  </a:lnTo>
                  <a:cubicBezTo>
                    <a:pt x="279454" y="112643"/>
                    <a:pt x="304800" y="87297"/>
                    <a:pt x="304800" y="56321"/>
                  </a:cubicBezTo>
                  <a:cubicBezTo>
                    <a:pt x="304800" y="25346"/>
                    <a:pt x="279454" y="0"/>
                    <a:pt x="248479" y="0"/>
                  </a:cubicBezTo>
                  <a:close/>
                </a:path>
              </a:pathLst>
            </a:custGeom>
            <a:solidFill>
              <a:srgbClr val="000000">
                <a:alpha val="55000"/>
              </a:srgbClr>
            </a:solidFill>
          </p:spPr>
        </p:sp>
      </p:grpSp>
      <p:sp>
        <p:nvSpPr>
          <p:cNvPr id="29" name="TextBox 29"/>
          <p:cNvSpPr txBox="1"/>
          <p:nvPr/>
        </p:nvSpPr>
        <p:spPr>
          <a:xfrm rot="21600000">
            <a:off x="200025" y="2728913"/>
            <a:ext cx="2693221" cy="3429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350"/>
              </a:lnSpc>
            </a:pPr>
            <a:r>
              <a:rPr lang="en-US" sz="1350" b="0" i="0" spc="0" dirty="0">
                <a:solidFill>
                  <a:srgbClr val="FFFFFF">
                    <a:alpha val="100000"/>
                  </a:srgbClr>
                </a:solidFill>
                <a:latin typeface="Vodafone Rg"/>
              </a:rPr>
              <a:t>Group's Connected</a:t>
            </a:r>
          </a:p>
          <a:p>
            <a:pPr algn="l">
              <a:lnSpc>
                <a:spcPts val="1350"/>
              </a:lnSpc>
            </a:pPr>
            <a:r>
              <a:rPr lang="en-US" sz="1350" b="0" i="0" spc="0" dirty="0">
                <a:solidFill>
                  <a:srgbClr val="FFFFFF">
                    <a:alpha val="100000"/>
                  </a:srgbClr>
                </a:solidFill>
                <a:latin typeface="Vodafone Rg"/>
              </a:rPr>
              <a:t>Education Lessons</a:t>
            </a:r>
          </a:p>
        </p:txBody>
      </p:sp>
      <p:grpSp>
        <p:nvGrpSpPr>
          <p:cNvPr id="31" name="Group 31"/>
          <p:cNvGrpSpPr/>
          <p:nvPr/>
        </p:nvGrpSpPr>
        <p:grpSpPr>
          <a:xfrm rot="21600000">
            <a:off x="-241697" y="3269456"/>
            <a:ext cx="1899944" cy="609481"/>
            <a:chOff x="-241697" y="3269456"/>
            <a:chExt cx="1899944" cy="609481"/>
          </a:xfrm>
        </p:grpSpPr>
        <p:sp>
          <p:nvSpPr>
            <p:cNvPr id="30" name="Freeform 30"/>
            <p:cNvSpPr/>
            <p:nvPr/>
          </p:nvSpPr>
          <p:spPr>
            <a:xfrm>
              <a:off x="-241697" y="3269456"/>
              <a:ext cx="1899944" cy="609481"/>
            </a:xfrm>
            <a:custGeom>
              <a:avLst/>
              <a:gdLst/>
              <a:ahLst/>
              <a:cxnLst/>
              <a:rect l="0" t="0" r="0" b="0"/>
              <a:pathLst>
                <a:path w="304800" h="112643">
                  <a:moveTo>
                    <a:pt x="248479" y="0"/>
                  </a:moveTo>
                  <a:lnTo>
                    <a:pt x="56321" y="0"/>
                  </a:lnTo>
                  <a:cubicBezTo>
                    <a:pt x="25346" y="0"/>
                    <a:pt x="0" y="25346"/>
                    <a:pt x="0" y="56321"/>
                  </a:cubicBezTo>
                  <a:cubicBezTo>
                    <a:pt x="0" y="87297"/>
                    <a:pt x="25346" y="112643"/>
                    <a:pt x="56321" y="112643"/>
                  </a:cubicBezTo>
                  <a:lnTo>
                    <a:pt x="248479" y="112643"/>
                  </a:lnTo>
                  <a:cubicBezTo>
                    <a:pt x="279454" y="112643"/>
                    <a:pt x="304800" y="87297"/>
                    <a:pt x="304800" y="56321"/>
                  </a:cubicBezTo>
                  <a:cubicBezTo>
                    <a:pt x="304800" y="25346"/>
                    <a:pt x="279454" y="0"/>
                    <a:pt x="248479" y="0"/>
                  </a:cubicBezTo>
                  <a:close/>
                </a:path>
              </a:pathLst>
            </a:custGeom>
            <a:solidFill>
              <a:srgbClr val="000000">
                <a:alpha val="55000"/>
              </a:srgbClr>
            </a:solidFill>
          </p:spPr>
        </p:sp>
      </p:grpSp>
      <p:sp>
        <p:nvSpPr>
          <p:cNvPr id="32" name="TextBox 32"/>
          <p:cNvSpPr txBox="1"/>
          <p:nvPr/>
        </p:nvSpPr>
        <p:spPr>
          <a:xfrm rot="21600000">
            <a:off x="263260" y="3394767"/>
            <a:ext cx="2407414" cy="3429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350"/>
              </a:lnSpc>
            </a:pPr>
            <a:r>
              <a:rPr lang="en-US" sz="1350" b="0" i="0" spc="0" dirty="0">
                <a:solidFill>
                  <a:srgbClr val="FFFFFF">
                    <a:alpha val="100000"/>
                  </a:srgbClr>
                </a:solidFill>
                <a:latin typeface="Vodafone Rg"/>
              </a:rPr>
              <a:t>Online Coding</a:t>
            </a:r>
          </a:p>
          <a:p>
            <a:pPr algn="l">
              <a:lnSpc>
                <a:spcPts val="1350"/>
              </a:lnSpc>
            </a:pPr>
            <a:r>
              <a:rPr lang="en-US" sz="1350" b="0" i="0" spc="0" dirty="0">
                <a:solidFill>
                  <a:srgbClr val="FFFFFF">
                    <a:alpha val="100000"/>
                  </a:srgbClr>
                </a:solidFill>
                <a:latin typeface="Vodafone Rg"/>
              </a:rPr>
              <a:t>Courses</a:t>
            </a:r>
          </a:p>
        </p:txBody>
      </p:sp>
      <p:grpSp>
        <p:nvGrpSpPr>
          <p:cNvPr id="34" name="Group 34"/>
          <p:cNvGrpSpPr/>
          <p:nvPr/>
        </p:nvGrpSpPr>
        <p:grpSpPr>
          <a:xfrm rot="21600000">
            <a:off x="-224787" y="3946322"/>
            <a:ext cx="1899944" cy="609481"/>
            <a:chOff x="-224787" y="3946322"/>
            <a:chExt cx="1899944" cy="609481"/>
          </a:xfrm>
        </p:grpSpPr>
        <p:sp>
          <p:nvSpPr>
            <p:cNvPr id="33" name="Freeform 33"/>
            <p:cNvSpPr/>
            <p:nvPr/>
          </p:nvSpPr>
          <p:spPr>
            <a:xfrm>
              <a:off x="-224787" y="3946322"/>
              <a:ext cx="1899944" cy="609481"/>
            </a:xfrm>
            <a:custGeom>
              <a:avLst/>
              <a:gdLst/>
              <a:ahLst/>
              <a:cxnLst/>
              <a:rect l="0" t="0" r="0" b="0"/>
              <a:pathLst>
                <a:path w="304800" h="112643">
                  <a:moveTo>
                    <a:pt x="248479" y="0"/>
                  </a:moveTo>
                  <a:lnTo>
                    <a:pt x="56321" y="0"/>
                  </a:lnTo>
                  <a:cubicBezTo>
                    <a:pt x="25346" y="0"/>
                    <a:pt x="0" y="25346"/>
                    <a:pt x="0" y="56321"/>
                  </a:cubicBezTo>
                  <a:cubicBezTo>
                    <a:pt x="0" y="87297"/>
                    <a:pt x="25346" y="112643"/>
                    <a:pt x="56321" y="112643"/>
                  </a:cubicBezTo>
                  <a:lnTo>
                    <a:pt x="248479" y="112643"/>
                  </a:lnTo>
                  <a:cubicBezTo>
                    <a:pt x="279454" y="112643"/>
                    <a:pt x="304800" y="87297"/>
                    <a:pt x="304800" y="56321"/>
                  </a:cubicBezTo>
                  <a:cubicBezTo>
                    <a:pt x="304800" y="25346"/>
                    <a:pt x="279454" y="0"/>
                    <a:pt x="248479" y="0"/>
                  </a:cubicBezTo>
                  <a:close/>
                </a:path>
              </a:pathLst>
            </a:custGeom>
            <a:solidFill>
              <a:srgbClr val="000000">
                <a:alpha val="55000"/>
              </a:srgbClr>
            </a:solidFill>
          </p:spPr>
        </p:sp>
      </p:grpSp>
      <p:sp>
        <p:nvSpPr>
          <p:cNvPr id="35" name="TextBox 35"/>
          <p:cNvSpPr txBox="1"/>
          <p:nvPr/>
        </p:nvSpPr>
        <p:spPr>
          <a:xfrm rot="21600000">
            <a:off x="263174" y="4000500"/>
            <a:ext cx="2693221" cy="5143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350"/>
              </a:lnSpc>
            </a:pPr>
            <a:r>
              <a:rPr lang="en-US" sz="1350" b="0" i="0" spc="0" dirty="0">
                <a:solidFill>
                  <a:srgbClr val="FFFFFF">
                    <a:alpha val="100000"/>
                  </a:srgbClr>
                </a:solidFill>
                <a:latin typeface="Vodafone Rg"/>
              </a:rPr>
              <a:t>Online</a:t>
            </a:r>
          </a:p>
          <a:p>
            <a:pPr algn="l">
              <a:lnSpc>
                <a:spcPts val="1350"/>
              </a:lnSpc>
            </a:pPr>
            <a:r>
              <a:rPr lang="en-US" sz="1350" b="0" i="0" spc="0" dirty="0">
                <a:solidFill>
                  <a:srgbClr val="FFFFFF">
                    <a:alpha val="100000"/>
                  </a:srgbClr>
                </a:solidFill>
                <a:latin typeface="Vodafone Rg"/>
              </a:rPr>
              <a:t>Psychological</a:t>
            </a:r>
          </a:p>
          <a:p>
            <a:pPr algn="l">
              <a:lnSpc>
                <a:spcPts val="1350"/>
              </a:lnSpc>
            </a:pPr>
            <a:r>
              <a:rPr lang="en-US" sz="1350" b="0" i="0" spc="0" dirty="0">
                <a:solidFill>
                  <a:srgbClr val="FFFFFF">
                    <a:alpha val="100000"/>
                  </a:srgbClr>
                </a:solidFill>
                <a:latin typeface="Vodafone Rg"/>
              </a:rPr>
              <a:t>Support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9" grpId="0"/>
      <p:bldP spid="32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2000"/>
          </a:blip>
          <a:srcRect/>
          <a:stretch>
            <a:fillRect/>
          </a:stretch>
        </p:blipFill>
        <p:spPr>
          <a:xfrm rot="21600000">
            <a:off x="-241678" y="-170202"/>
            <a:ext cx="7181831" cy="583871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21600000">
            <a:off x="4872821" y="-33356"/>
            <a:ext cx="4877278" cy="5564981"/>
            <a:chOff x="4872821" y="-33356"/>
            <a:chExt cx="4877278" cy="5564981"/>
          </a:xfrm>
        </p:grpSpPr>
        <p:sp>
          <p:nvSpPr>
            <p:cNvPr id="3" name="Freeform 3"/>
            <p:cNvSpPr/>
            <p:nvPr/>
          </p:nvSpPr>
          <p:spPr>
            <a:xfrm>
              <a:off x="4872821" y="-33356"/>
              <a:ext cx="4877278" cy="5564981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021B">
                <a:alpha val="100000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 rot="21600000">
            <a:off x="400050" y="386141"/>
            <a:ext cx="5150700" cy="533400"/>
          </a:xfrm>
          <a:prstGeom prst="rect">
            <a:avLst/>
          </a:prstGeom>
        </p:spPr>
        <p:txBody>
          <a:bodyPr lIns="0" tIns="61200" rIns="0" bIns="0" rtlCol="0" anchor="t"/>
          <a:lstStyle/>
          <a:p>
            <a:pPr algn="l">
              <a:lnSpc>
                <a:spcPts val="4200"/>
              </a:lnSpc>
            </a:pPr>
            <a:r>
              <a:rPr lang="en-US" sz="4200" b="0" i="0" spc="0">
                <a:solidFill>
                  <a:srgbClr val="D0021B">
                    <a:alpha val="100000"/>
                  </a:srgbClr>
                </a:solidFill>
                <a:latin typeface="Vodafone Rg"/>
              </a:rPr>
              <a:t>Key Message</a:t>
            </a:r>
          </a:p>
        </p:txBody>
      </p:sp>
      <p:sp>
        <p:nvSpPr>
          <p:cNvPr id="6" name="TextBox 6"/>
          <p:cNvSpPr txBox="1"/>
          <p:nvPr/>
        </p:nvSpPr>
        <p:spPr>
          <a:xfrm rot="21600000">
            <a:off x="5174456" y="404813"/>
            <a:ext cx="5150700" cy="533400"/>
          </a:xfrm>
          <a:prstGeom prst="rect">
            <a:avLst/>
          </a:prstGeom>
        </p:spPr>
        <p:txBody>
          <a:bodyPr lIns="0" tIns="61200" rIns="0" bIns="0" rtlCol="0" anchor="t"/>
          <a:lstStyle/>
          <a:p>
            <a:pPr algn="l">
              <a:lnSpc>
                <a:spcPts val="4200"/>
              </a:lnSpc>
            </a:pPr>
            <a:r>
              <a:rPr lang="en-US" sz="4200" b="0" i="0" spc="0" dirty="0">
                <a:solidFill>
                  <a:srgbClr val="FFFFFF">
                    <a:alpha val="100000"/>
                  </a:srgbClr>
                </a:solidFill>
                <a:latin typeface="Vodafone Rg"/>
              </a:rPr>
              <a:t>Journey</a:t>
            </a:r>
          </a:p>
        </p:txBody>
      </p:sp>
      <p:sp>
        <p:nvSpPr>
          <p:cNvPr id="7" name="TextBox 7"/>
          <p:cNvSpPr txBox="1"/>
          <p:nvPr/>
        </p:nvSpPr>
        <p:spPr>
          <a:xfrm rot="21600000">
            <a:off x="371475" y="1692221"/>
            <a:ext cx="4388700" cy="2676525"/>
          </a:xfrm>
          <a:prstGeom prst="rect">
            <a:avLst/>
          </a:prstGeom>
        </p:spPr>
        <p:txBody>
          <a:bodyPr lIns="0" tIns="75600" rIns="0" bIns="0" rtlCol="0" anchor="t"/>
          <a:lstStyle/>
          <a:p>
            <a:pPr algn="l">
              <a:lnSpc>
                <a:spcPts val="5250"/>
              </a:lnSpc>
            </a:pPr>
            <a:r>
              <a:rPr lang="en-US" sz="5250" b="0" i="0" spc="0">
                <a:solidFill>
                  <a:srgbClr val="000000">
                    <a:alpha val="100000"/>
                  </a:srgbClr>
                </a:solidFill>
                <a:latin typeface="Vodafone Rg"/>
              </a:rPr>
              <a:t>Saving the future of the nation only for </a:t>
            </a:r>
            <a:r>
              <a:rPr lang="en-US" sz="5250" b="1" i="0" spc="0">
                <a:solidFill>
                  <a:srgbClr val="D0021B">
                    <a:alpha val="100000"/>
                  </a:srgbClr>
                </a:solidFill>
                <a:latin typeface="Vodafone Rg"/>
              </a:rPr>
              <a:t>60 TL </a:t>
            </a:r>
            <a:r>
              <a:rPr lang="en-US" sz="5250" b="0" i="0" spc="0">
                <a:solidFill>
                  <a:srgbClr val="000000">
                    <a:alpha val="100000"/>
                  </a:srgbClr>
                </a:solidFill>
                <a:latin typeface="Vodafone Rg"/>
              </a:rPr>
              <a:t>/month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157163" y="1014413"/>
            <a:ext cx="3190875" cy="319087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21600000">
            <a:off x="5256390" y="1119215"/>
            <a:ext cx="1750227" cy="1750227"/>
            <a:chOff x="5256390" y="1119215"/>
            <a:chExt cx="1750227" cy="1750227"/>
          </a:xfrm>
        </p:grpSpPr>
        <p:sp>
          <p:nvSpPr>
            <p:cNvPr id="9" name="Freeform 9"/>
            <p:cNvSpPr/>
            <p:nvPr/>
          </p:nvSpPr>
          <p:spPr>
            <a:xfrm>
              <a:off x="5256390" y="1119215"/>
              <a:ext cx="1750227" cy="1750227"/>
            </a:xfrm>
            <a:custGeom>
              <a:avLst/>
              <a:gdLst/>
              <a:ahLst/>
              <a:cxnLst/>
              <a:rect l="0" t="0" r="0" b="0"/>
              <a:pathLst>
                <a:path w="302905" h="302905">
                  <a:moveTo>
                    <a:pt x="50483" y="0"/>
                  </a:moveTo>
                  <a:lnTo>
                    <a:pt x="252413" y="0"/>
                  </a:lnTo>
                  <a:cubicBezTo>
                    <a:pt x="280168" y="0"/>
                    <a:pt x="302905" y="22727"/>
                    <a:pt x="302905" y="50482"/>
                  </a:cubicBezTo>
                  <a:lnTo>
                    <a:pt x="302905" y="252412"/>
                  </a:lnTo>
                  <a:cubicBezTo>
                    <a:pt x="302905" y="280168"/>
                    <a:pt x="280168" y="302905"/>
                    <a:pt x="252413" y="302905"/>
                  </a:cubicBezTo>
                  <a:lnTo>
                    <a:pt x="50483" y="302905"/>
                  </a:lnTo>
                  <a:cubicBezTo>
                    <a:pt x="22717" y="302905"/>
                    <a:pt x="0" y="280168"/>
                    <a:pt x="0" y="252412"/>
                  </a:cubicBezTo>
                  <a:lnTo>
                    <a:pt x="0" y="50482"/>
                  </a:lnTo>
                  <a:cubicBezTo>
                    <a:pt x="10" y="22717"/>
                    <a:pt x="22717" y="0"/>
                    <a:pt x="50483" y="0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 rot="21600000">
            <a:off x="5256390" y="1119215"/>
            <a:ext cx="1673380" cy="1750227"/>
            <a:chOff x="5256390" y="1119215"/>
            <a:chExt cx="1673380" cy="1750227"/>
          </a:xfrm>
        </p:grpSpPr>
        <p:sp>
          <p:nvSpPr>
            <p:cNvPr id="11" name="Freeform 11"/>
            <p:cNvSpPr/>
            <p:nvPr/>
          </p:nvSpPr>
          <p:spPr>
            <a:xfrm>
              <a:off x="5256390" y="1119215"/>
              <a:ext cx="1673380" cy="1750227"/>
            </a:xfrm>
            <a:custGeom>
              <a:avLst/>
              <a:gdLst/>
              <a:ahLst/>
              <a:cxnLst/>
              <a:rect l="0" t="0" r="0" b="0"/>
              <a:pathLst>
                <a:path w="302905" h="302905">
                  <a:moveTo>
                    <a:pt x="50483" y="0"/>
                  </a:moveTo>
                  <a:lnTo>
                    <a:pt x="252413" y="0"/>
                  </a:lnTo>
                  <a:cubicBezTo>
                    <a:pt x="280168" y="0"/>
                    <a:pt x="302905" y="22727"/>
                    <a:pt x="302905" y="50482"/>
                  </a:cubicBezTo>
                  <a:lnTo>
                    <a:pt x="302905" y="252412"/>
                  </a:lnTo>
                  <a:cubicBezTo>
                    <a:pt x="302905" y="280168"/>
                    <a:pt x="280168" y="302905"/>
                    <a:pt x="252413" y="302905"/>
                  </a:cubicBezTo>
                  <a:lnTo>
                    <a:pt x="50483" y="302905"/>
                  </a:lnTo>
                  <a:cubicBezTo>
                    <a:pt x="22717" y="302905"/>
                    <a:pt x="0" y="280168"/>
                    <a:pt x="0" y="252412"/>
                  </a:cubicBezTo>
                  <a:lnTo>
                    <a:pt x="0" y="50482"/>
                  </a:lnTo>
                  <a:cubicBezTo>
                    <a:pt x="10" y="22717"/>
                    <a:pt x="22717" y="0"/>
                    <a:pt x="50483" y="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sp>
        <p:nvSpPr>
          <p:cNvPr id="13" name="TextBox 13"/>
          <p:cNvSpPr txBox="1"/>
          <p:nvPr/>
        </p:nvSpPr>
        <p:spPr>
          <a:xfrm rot="21600000">
            <a:off x="5459351" y="2019699"/>
            <a:ext cx="1362664" cy="440337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164"/>
              </a:lnSpc>
            </a:pPr>
            <a:r>
              <a:rPr lang="en-US" sz="970" b="0" i="0" spc="0">
                <a:solidFill>
                  <a:srgbClr val="000000">
                    <a:alpha val="100000"/>
                  </a:srgbClr>
                </a:solidFill>
                <a:latin typeface="Vodafone Rg"/>
              </a:rPr>
              <a:t>Shareable &amp; collaborative</a:t>
            </a:r>
          </a:p>
          <a:p>
            <a:pPr algn="l">
              <a:lnSpc>
                <a:spcPts val="1164"/>
              </a:lnSpc>
            </a:pPr>
            <a:r>
              <a:rPr lang="en-US" sz="970" b="0" i="0" spc="0">
                <a:solidFill>
                  <a:srgbClr val="000000">
                    <a:alpha val="100000"/>
                  </a:srgbClr>
                </a:solidFill>
                <a:latin typeface="Vodafone Rg"/>
              </a:rPr>
              <a:t>Digital Platform </a:t>
            </a:r>
            <a:r>
              <a:rPr lang="en-US" sz="970" b="1" i="0" spc="0">
                <a:solidFill>
                  <a:srgbClr val="000000">
                    <a:alpha val="100000"/>
                  </a:srgbClr>
                </a:solidFill>
                <a:latin typeface="Vodafone Rg"/>
              </a:rPr>
              <a:t>"Connected Education"</a:t>
            </a:r>
          </a:p>
        </p:txBody>
      </p:sp>
      <p:sp>
        <p:nvSpPr>
          <p:cNvPr id="14" name="TextBox 14"/>
          <p:cNvSpPr txBox="1"/>
          <p:nvPr/>
        </p:nvSpPr>
        <p:spPr>
          <a:xfrm rot="21600000">
            <a:off x="5459351" y="1791553"/>
            <a:ext cx="956669" cy="246253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973"/>
              </a:lnSpc>
            </a:pPr>
            <a:r>
              <a:rPr lang="en-US" sz="1316" b="1" i="0" spc="63">
                <a:solidFill>
                  <a:srgbClr val="000000">
                    <a:alpha val="100000"/>
                  </a:srgbClr>
                </a:solidFill>
                <a:latin typeface="Vodafone Rg"/>
              </a:rPr>
              <a:t>01.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5435991" y="1277493"/>
            <a:ext cx="466646" cy="4666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 rot="21600000">
            <a:off x="7106216" y="1110405"/>
            <a:ext cx="1750227" cy="1750227"/>
            <a:chOff x="7106216" y="1110405"/>
            <a:chExt cx="1750227" cy="1750227"/>
          </a:xfrm>
        </p:grpSpPr>
        <p:sp>
          <p:nvSpPr>
            <p:cNvPr id="16" name="Freeform 16"/>
            <p:cNvSpPr/>
            <p:nvPr/>
          </p:nvSpPr>
          <p:spPr>
            <a:xfrm>
              <a:off x="7106216" y="1110405"/>
              <a:ext cx="1750227" cy="1750227"/>
            </a:xfrm>
            <a:custGeom>
              <a:avLst/>
              <a:gdLst/>
              <a:ahLst/>
              <a:cxnLst/>
              <a:rect l="0" t="0" r="0" b="0"/>
              <a:pathLst>
                <a:path w="302905" h="302905">
                  <a:moveTo>
                    <a:pt x="50483" y="0"/>
                  </a:moveTo>
                  <a:lnTo>
                    <a:pt x="252413" y="0"/>
                  </a:lnTo>
                  <a:cubicBezTo>
                    <a:pt x="280168" y="0"/>
                    <a:pt x="302905" y="22727"/>
                    <a:pt x="302905" y="50482"/>
                  </a:cubicBezTo>
                  <a:lnTo>
                    <a:pt x="302905" y="252412"/>
                  </a:lnTo>
                  <a:cubicBezTo>
                    <a:pt x="302905" y="280168"/>
                    <a:pt x="280168" y="302905"/>
                    <a:pt x="252413" y="302905"/>
                  </a:cubicBezTo>
                  <a:lnTo>
                    <a:pt x="50483" y="302905"/>
                  </a:lnTo>
                  <a:cubicBezTo>
                    <a:pt x="22717" y="302905"/>
                    <a:pt x="0" y="280168"/>
                    <a:pt x="0" y="252412"/>
                  </a:cubicBezTo>
                  <a:lnTo>
                    <a:pt x="0" y="50482"/>
                  </a:lnTo>
                  <a:cubicBezTo>
                    <a:pt x="10" y="22717"/>
                    <a:pt x="22717" y="0"/>
                    <a:pt x="50483" y="0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 rot="21600000">
            <a:off x="7106216" y="1110405"/>
            <a:ext cx="1673380" cy="1750227"/>
            <a:chOff x="7106216" y="1110405"/>
            <a:chExt cx="1673380" cy="1750227"/>
          </a:xfrm>
        </p:grpSpPr>
        <p:sp>
          <p:nvSpPr>
            <p:cNvPr id="18" name="Freeform 18"/>
            <p:cNvSpPr/>
            <p:nvPr/>
          </p:nvSpPr>
          <p:spPr>
            <a:xfrm>
              <a:off x="7106216" y="1110405"/>
              <a:ext cx="1673380" cy="1750227"/>
            </a:xfrm>
            <a:custGeom>
              <a:avLst/>
              <a:gdLst/>
              <a:ahLst/>
              <a:cxnLst/>
              <a:rect l="0" t="0" r="0" b="0"/>
              <a:pathLst>
                <a:path w="302905" h="302905">
                  <a:moveTo>
                    <a:pt x="50483" y="0"/>
                  </a:moveTo>
                  <a:lnTo>
                    <a:pt x="252413" y="0"/>
                  </a:lnTo>
                  <a:cubicBezTo>
                    <a:pt x="280168" y="0"/>
                    <a:pt x="302905" y="22727"/>
                    <a:pt x="302905" y="50482"/>
                  </a:cubicBezTo>
                  <a:lnTo>
                    <a:pt x="302905" y="252412"/>
                  </a:lnTo>
                  <a:cubicBezTo>
                    <a:pt x="302905" y="280168"/>
                    <a:pt x="280168" y="302905"/>
                    <a:pt x="252413" y="302905"/>
                  </a:cubicBezTo>
                  <a:lnTo>
                    <a:pt x="50483" y="302905"/>
                  </a:lnTo>
                  <a:cubicBezTo>
                    <a:pt x="22717" y="302905"/>
                    <a:pt x="0" y="280168"/>
                    <a:pt x="0" y="252412"/>
                  </a:cubicBezTo>
                  <a:lnTo>
                    <a:pt x="0" y="50482"/>
                  </a:lnTo>
                  <a:cubicBezTo>
                    <a:pt x="10" y="22717"/>
                    <a:pt x="22717" y="0"/>
                    <a:pt x="50483" y="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sp>
        <p:nvSpPr>
          <p:cNvPr id="20" name="TextBox 20"/>
          <p:cNvSpPr txBox="1"/>
          <p:nvPr/>
        </p:nvSpPr>
        <p:spPr>
          <a:xfrm rot="21600000">
            <a:off x="7221051" y="2059359"/>
            <a:ext cx="1469006" cy="590051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164"/>
              </a:lnSpc>
            </a:pPr>
            <a:r>
              <a:rPr lang="en-US" sz="970" b="0" i="0" spc="0">
                <a:solidFill>
                  <a:srgbClr val="000000">
                    <a:alpha val="100000"/>
                  </a:srgbClr>
                </a:solidFill>
                <a:latin typeface="Vodafone Rg"/>
              </a:rPr>
              <a:t>•Subscription based</a:t>
            </a:r>
          </a:p>
          <a:p>
            <a:pPr algn="l">
              <a:lnSpc>
                <a:spcPts val="1164"/>
              </a:lnSpc>
            </a:pPr>
            <a:r>
              <a:rPr lang="en-US" sz="970" b="0" i="0" spc="0">
                <a:solidFill>
                  <a:srgbClr val="000000">
                    <a:alpha val="100000"/>
                  </a:srgbClr>
                </a:solidFill>
                <a:latin typeface="Vodafone Rg"/>
              </a:rPr>
              <a:t>•Donation for 60 TL / month</a:t>
            </a:r>
          </a:p>
          <a:p>
            <a:pPr algn="l">
              <a:lnSpc>
                <a:spcPts val="1164"/>
              </a:lnSpc>
            </a:pPr>
            <a:r>
              <a:rPr lang="en-US" sz="970" b="0" i="0" spc="0">
                <a:solidFill>
                  <a:srgbClr val="000000">
                    <a:alpha val="100000"/>
                  </a:srgbClr>
                </a:solidFill>
                <a:latin typeface="Vodafone Rg"/>
              </a:rPr>
              <a:t>•VF &amp; partners donates x2 for each donation</a:t>
            </a:r>
          </a:p>
        </p:txBody>
      </p:sp>
      <p:sp>
        <p:nvSpPr>
          <p:cNvPr id="21" name="TextBox 21"/>
          <p:cNvSpPr txBox="1"/>
          <p:nvPr/>
        </p:nvSpPr>
        <p:spPr>
          <a:xfrm rot="21600000">
            <a:off x="7309182" y="1782743"/>
            <a:ext cx="956669" cy="246253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973"/>
              </a:lnSpc>
            </a:pPr>
            <a:r>
              <a:rPr lang="en-US" sz="1316" b="1" i="0" spc="63">
                <a:solidFill>
                  <a:srgbClr val="000000">
                    <a:alpha val="100000"/>
                  </a:srgbClr>
                </a:solidFill>
                <a:latin typeface="Vodafone Rg"/>
              </a:rPr>
              <a:t>02.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 rot="21600000">
            <a:off x="7285826" y="1277493"/>
            <a:ext cx="510679" cy="510679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 rot="21600000">
            <a:off x="5256624" y="2960779"/>
            <a:ext cx="1750227" cy="1750227"/>
            <a:chOff x="5256624" y="2960779"/>
            <a:chExt cx="1750227" cy="1750227"/>
          </a:xfrm>
        </p:grpSpPr>
        <p:sp>
          <p:nvSpPr>
            <p:cNvPr id="23" name="Freeform 23"/>
            <p:cNvSpPr/>
            <p:nvPr/>
          </p:nvSpPr>
          <p:spPr>
            <a:xfrm>
              <a:off x="5256624" y="2960779"/>
              <a:ext cx="1750227" cy="1750227"/>
            </a:xfrm>
            <a:custGeom>
              <a:avLst/>
              <a:gdLst/>
              <a:ahLst/>
              <a:cxnLst/>
              <a:rect l="0" t="0" r="0" b="0"/>
              <a:pathLst>
                <a:path w="302905" h="302905">
                  <a:moveTo>
                    <a:pt x="50483" y="0"/>
                  </a:moveTo>
                  <a:lnTo>
                    <a:pt x="252413" y="0"/>
                  </a:lnTo>
                  <a:cubicBezTo>
                    <a:pt x="280168" y="0"/>
                    <a:pt x="302905" y="22727"/>
                    <a:pt x="302905" y="50482"/>
                  </a:cubicBezTo>
                  <a:lnTo>
                    <a:pt x="302905" y="252412"/>
                  </a:lnTo>
                  <a:cubicBezTo>
                    <a:pt x="302905" y="280168"/>
                    <a:pt x="280168" y="302905"/>
                    <a:pt x="252413" y="302905"/>
                  </a:cubicBezTo>
                  <a:lnTo>
                    <a:pt x="50483" y="302905"/>
                  </a:lnTo>
                  <a:cubicBezTo>
                    <a:pt x="22717" y="302905"/>
                    <a:pt x="0" y="280168"/>
                    <a:pt x="0" y="252412"/>
                  </a:cubicBezTo>
                  <a:lnTo>
                    <a:pt x="0" y="50482"/>
                  </a:lnTo>
                  <a:cubicBezTo>
                    <a:pt x="10" y="22717"/>
                    <a:pt x="22717" y="0"/>
                    <a:pt x="50483" y="0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grpSp>
        <p:nvGrpSpPr>
          <p:cNvPr id="26" name="Group 26"/>
          <p:cNvGrpSpPr/>
          <p:nvPr/>
        </p:nvGrpSpPr>
        <p:grpSpPr>
          <a:xfrm rot="21600000">
            <a:off x="5256629" y="2961094"/>
            <a:ext cx="1673380" cy="1750227"/>
            <a:chOff x="5256629" y="2961094"/>
            <a:chExt cx="1673380" cy="1750227"/>
          </a:xfrm>
        </p:grpSpPr>
        <p:sp>
          <p:nvSpPr>
            <p:cNvPr id="25" name="Freeform 25"/>
            <p:cNvSpPr/>
            <p:nvPr/>
          </p:nvSpPr>
          <p:spPr>
            <a:xfrm>
              <a:off x="5256629" y="2961094"/>
              <a:ext cx="1673380" cy="1750227"/>
            </a:xfrm>
            <a:custGeom>
              <a:avLst/>
              <a:gdLst/>
              <a:ahLst/>
              <a:cxnLst/>
              <a:rect l="0" t="0" r="0" b="0"/>
              <a:pathLst>
                <a:path w="302905" h="302905">
                  <a:moveTo>
                    <a:pt x="50483" y="0"/>
                  </a:moveTo>
                  <a:lnTo>
                    <a:pt x="252413" y="0"/>
                  </a:lnTo>
                  <a:cubicBezTo>
                    <a:pt x="280168" y="0"/>
                    <a:pt x="302905" y="22727"/>
                    <a:pt x="302905" y="50482"/>
                  </a:cubicBezTo>
                  <a:lnTo>
                    <a:pt x="302905" y="252412"/>
                  </a:lnTo>
                  <a:cubicBezTo>
                    <a:pt x="302905" y="280168"/>
                    <a:pt x="280168" y="302905"/>
                    <a:pt x="252413" y="302905"/>
                  </a:cubicBezTo>
                  <a:lnTo>
                    <a:pt x="50483" y="302905"/>
                  </a:lnTo>
                  <a:cubicBezTo>
                    <a:pt x="22717" y="302905"/>
                    <a:pt x="0" y="280168"/>
                    <a:pt x="0" y="252412"/>
                  </a:cubicBezTo>
                  <a:lnTo>
                    <a:pt x="0" y="50482"/>
                  </a:lnTo>
                  <a:cubicBezTo>
                    <a:pt x="10" y="22717"/>
                    <a:pt x="22717" y="0"/>
                    <a:pt x="50483" y="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28" name="Group 28"/>
          <p:cNvGrpSpPr/>
          <p:nvPr/>
        </p:nvGrpSpPr>
        <p:grpSpPr>
          <a:xfrm rot="21600000">
            <a:off x="7125590" y="2953960"/>
            <a:ext cx="1750227" cy="1750227"/>
            <a:chOff x="7125590" y="2953960"/>
            <a:chExt cx="1750227" cy="1750227"/>
          </a:xfrm>
        </p:grpSpPr>
        <p:sp>
          <p:nvSpPr>
            <p:cNvPr id="27" name="Freeform 27"/>
            <p:cNvSpPr/>
            <p:nvPr/>
          </p:nvSpPr>
          <p:spPr>
            <a:xfrm>
              <a:off x="7125590" y="2953960"/>
              <a:ext cx="1750227" cy="1750227"/>
            </a:xfrm>
            <a:custGeom>
              <a:avLst/>
              <a:gdLst/>
              <a:ahLst/>
              <a:cxnLst/>
              <a:rect l="0" t="0" r="0" b="0"/>
              <a:pathLst>
                <a:path w="302905" h="302905">
                  <a:moveTo>
                    <a:pt x="50483" y="0"/>
                  </a:moveTo>
                  <a:lnTo>
                    <a:pt x="252413" y="0"/>
                  </a:lnTo>
                  <a:cubicBezTo>
                    <a:pt x="280168" y="0"/>
                    <a:pt x="302905" y="22727"/>
                    <a:pt x="302905" y="50482"/>
                  </a:cubicBezTo>
                  <a:lnTo>
                    <a:pt x="302905" y="252412"/>
                  </a:lnTo>
                  <a:cubicBezTo>
                    <a:pt x="302905" y="280168"/>
                    <a:pt x="280168" y="302905"/>
                    <a:pt x="252413" y="302905"/>
                  </a:cubicBezTo>
                  <a:lnTo>
                    <a:pt x="50483" y="302905"/>
                  </a:lnTo>
                  <a:cubicBezTo>
                    <a:pt x="22717" y="302905"/>
                    <a:pt x="0" y="280168"/>
                    <a:pt x="0" y="252412"/>
                  </a:cubicBezTo>
                  <a:lnTo>
                    <a:pt x="0" y="50482"/>
                  </a:lnTo>
                  <a:cubicBezTo>
                    <a:pt x="10" y="22717"/>
                    <a:pt x="22717" y="0"/>
                    <a:pt x="50483" y="0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grpSp>
        <p:nvGrpSpPr>
          <p:cNvPr id="30" name="Group 30"/>
          <p:cNvGrpSpPr/>
          <p:nvPr/>
        </p:nvGrpSpPr>
        <p:grpSpPr>
          <a:xfrm rot="21600000">
            <a:off x="7115499" y="2949178"/>
            <a:ext cx="1673380" cy="1750227"/>
            <a:chOff x="7115499" y="2949178"/>
            <a:chExt cx="1673380" cy="1750227"/>
          </a:xfrm>
        </p:grpSpPr>
        <p:sp>
          <p:nvSpPr>
            <p:cNvPr id="29" name="Freeform 29"/>
            <p:cNvSpPr/>
            <p:nvPr/>
          </p:nvSpPr>
          <p:spPr>
            <a:xfrm>
              <a:off x="7115499" y="2949178"/>
              <a:ext cx="1673380" cy="1750227"/>
            </a:xfrm>
            <a:custGeom>
              <a:avLst/>
              <a:gdLst/>
              <a:ahLst/>
              <a:cxnLst/>
              <a:rect l="0" t="0" r="0" b="0"/>
              <a:pathLst>
                <a:path w="302905" h="302905">
                  <a:moveTo>
                    <a:pt x="50483" y="0"/>
                  </a:moveTo>
                  <a:lnTo>
                    <a:pt x="252413" y="0"/>
                  </a:lnTo>
                  <a:cubicBezTo>
                    <a:pt x="280168" y="0"/>
                    <a:pt x="302905" y="22727"/>
                    <a:pt x="302905" y="50482"/>
                  </a:cubicBezTo>
                  <a:lnTo>
                    <a:pt x="302905" y="252412"/>
                  </a:lnTo>
                  <a:cubicBezTo>
                    <a:pt x="302905" y="280168"/>
                    <a:pt x="280168" y="302905"/>
                    <a:pt x="252413" y="302905"/>
                  </a:cubicBezTo>
                  <a:lnTo>
                    <a:pt x="50483" y="302905"/>
                  </a:lnTo>
                  <a:cubicBezTo>
                    <a:pt x="22717" y="302905"/>
                    <a:pt x="0" y="280168"/>
                    <a:pt x="0" y="252412"/>
                  </a:cubicBezTo>
                  <a:lnTo>
                    <a:pt x="0" y="50482"/>
                  </a:lnTo>
                  <a:cubicBezTo>
                    <a:pt x="10" y="22717"/>
                    <a:pt x="22717" y="0"/>
                    <a:pt x="50483" y="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sp>
        <p:nvSpPr>
          <p:cNvPr id="31" name="TextBox 31"/>
          <p:cNvSpPr txBox="1"/>
          <p:nvPr/>
        </p:nvSpPr>
        <p:spPr>
          <a:xfrm rot="21600000">
            <a:off x="5420214" y="3897334"/>
            <a:ext cx="1362664" cy="590051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164"/>
              </a:lnSpc>
            </a:pPr>
            <a:r>
              <a:rPr lang="en-US" sz="970" b="0" i="0" spc="0">
                <a:solidFill>
                  <a:srgbClr val="000000">
                    <a:alpha val="100000"/>
                  </a:srgbClr>
                </a:solidFill>
                <a:latin typeface="Vodafone Rg"/>
              </a:rPr>
              <a:t>•Matching donators and students anonymously</a:t>
            </a:r>
          </a:p>
          <a:p>
            <a:pPr algn="l">
              <a:lnSpc>
                <a:spcPts val="1164"/>
              </a:lnSpc>
            </a:pPr>
            <a:r>
              <a:rPr lang="en-US" sz="970" b="0" i="0" spc="0">
                <a:solidFill>
                  <a:srgbClr val="000000">
                    <a:alpha val="100000"/>
                  </a:srgbClr>
                </a:solidFill>
                <a:latin typeface="Vodafone Rg"/>
              </a:rPr>
              <a:t>•Tracking improvements form the platform</a:t>
            </a:r>
          </a:p>
        </p:txBody>
      </p:sp>
      <p:sp>
        <p:nvSpPr>
          <p:cNvPr id="32" name="TextBox 32"/>
          <p:cNvSpPr txBox="1"/>
          <p:nvPr/>
        </p:nvSpPr>
        <p:spPr>
          <a:xfrm rot="21600000">
            <a:off x="5426064" y="3676883"/>
            <a:ext cx="956669" cy="246253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973"/>
              </a:lnSpc>
            </a:pPr>
            <a:r>
              <a:rPr lang="en-US" sz="1316" b="1" i="0" spc="63">
                <a:solidFill>
                  <a:srgbClr val="000000">
                    <a:alpha val="100000"/>
                  </a:srgbClr>
                </a:solidFill>
                <a:latin typeface="Vodafone Rg"/>
              </a:rPr>
              <a:t>04.</a:t>
            </a:r>
          </a:p>
        </p:txBody>
      </p:sp>
      <p:pic>
        <p:nvPicPr>
          <p:cNvPr id="33" name="Picture 33"/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 rot="21600000">
            <a:off x="5320922" y="3082810"/>
            <a:ext cx="484253" cy="484253"/>
          </a:xfrm>
          <a:prstGeom prst="rect">
            <a:avLst/>
          </a:prstGeom>
        </p:spPr>
      </p:pic>
      <p:grpSp>
        <p:nvGrpSpPr>
          <p:cNvPr id="35" name="Group 35"/>
          <p:cNvGrpSpPr/>
          <p:nvPr/>
        </p:nvGrpSpPr>
        <p:grpSpPr>
          <a:xfrm rot="5400000">
            <a:off x="7741204" y="2736784"/>
            <a:ext cx="466639" cy="466639"/>
            <a:chOff x="7741204" y="2736784"/>
            <a:chExt cx="466639" cy="466639"/>
          </a:xfrm>
        </p:grpSpPr>
        <p:sp>
          <p:nvSpPr>
            <p:cNvPr id="34" name="Freeform 34"/>
            <p:cNvSpPr/>
            <p:nvPr/>
          </p:nvSpPr>
          <p:spPr>
            <a:xfrm>
              <a:off x="7741204" y="2736784"/>
              <a:ext cx="466639" cy="466639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D0021B">
                <a:alpha val="100000"/>
              </a:srgbClr>
            </a:solidFill>
          </p:spPr>
        </p:sp>
      </p:grpSp>
      <p:pic>
        <p:nvPicPr>
          <p:cNvPr id="36" name="Picture 36"/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 rot="5400000">
            <a:off x="7798427" y="2794129"/>
            <a:ext cx="351930" cy="351930"/>
          </a:xfrm>
          <a:prstGeom prst="rect">
            <a:avLst/>
          </a:prstGeom>
        </p:spPr>
      </p:pic>
      <p:sp>
        <p:nvSpPr>
          <p:cNvPr id="37" name="TextBox 37"/>
          <p:cNvSpPr txBox="1"/>
          <p:nvPr/>
        </p:nvSpPr>
        <p:spPr>
          <a:xfrm rot="21600000">
            <a:off x="7260950" y="3947684"/>
            <a:ext cx="1362664" cy="590051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164"/>
              </a:lnSpc>
            </a:pPr>
            <a:r>
              <a:rPr lang="en-US" sz="970" b="0" i="0" spc="0">
                <a:solidFill>
                  <a:srgbClr val="000000">
                    <a:alpha val="100000"/>
                  </a:srgbClr>
                </a:solidFill>
                <a:latin typeface="Vodafone Rg"/>
              </a:rPr>
              <a:t>•Monthly </a:t>
            </a:r>
            <a:r>
              <a:rPr lang="en-US" sz="970" b="1" i="0" spc="0">
                <a:solidFill>
                  <a:srgbClr val="000000">
                    <a:alpha val="100000"/>
                  </a:srgbClr>
                </a:solidFill>
                <a:latin typeface="Vodafone Rg"/>
              </a:rPr>
              <a:t>Report of the Future</a:t>
            </a:r>
            <a:r>
              <a:rPr lang="en-US" sz="970" b="0" i="0" spc="0">
                <a:solidFill>
                  <a:srgbClr val="000000">
                    <a:alpha val="100000"/>
                  </a:srgbClr>
                </a:solidFill>
                <a:latin typeface="Vodafone Rg"/>
              </a:rPr>
              <a:t>,</a:t>
            </a:r>
          </a:p>
          <a:p>
            <a:pPr algn="l">
              <a:lnSpc>
                <a:spcPts val="1164"/>
              </a:lnSpc>
            </a:pPr>
            <a:r>
              <a:rPr lang="en-US" sz="970" b="0" i="0" spc="0">
                <a:solidFill>
                  <a:srgbClr val="000000">
                    <a:alpha val="100000"/>
                  </a:srgbClr>
                </a:solidFill>
                <a:latin typeface="Vodafone Rg"/>
              </a:rPr>
              <a:t>•Visualize closing gap of the educational loss.</a:t>
            </a:r>
          </a:p>
        </p:txBody>
      </p:sp>
      <p:sp>
        <p:nvSpPr>
          <p:cNvPr id="38" name="TextBox 38"/>
          <p:cNvSpPr txBox="1"/>
          <p:nvPr/>
        </p:nvSpPr>
        <p:spPr>
          <a:xfrm rot="21600000">
            <a:off x="7266775" y="3701240"/>
            <a:ext cx="956669" cy="246253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973"/>
              </a:lnSpc>
            </a:pPr>
            <a:r>
              <a:rPr lang="en-US" sz="1316" b="1" i="0" spc="63">
                <a:solidFill>
                  <a:srgbClr val="000000">
                    <a:alpha val="100000"/>
                  </a:srgbClr>
                </a:solidFill>
                <a:latin typeface="Vodafone Rg"/>
              </a:rPr>
              <a:t>03.</a:t>
            </a:r>
          </a:p>
        </p:txBody>
      </p:sp>
      <p:pic>
        <p:nvPicPr>
          <p:cNvPr id="39" name="Picture 39"/>
          <p:cNvPicPr>
            <a:picLocks noChangeAspect="1"/>
          </p:cNvPicPr>
          <p:nvPr/>
        </p:nvPicPr>
        <p:blipFill>
          <a:blip r:embed="rId8">
            <a:alphaModFix/>
          </a:blip>
          <a:srcRect/>
          <a:stretch>
            <a:fillRect/>
          </a:stretch>
        </p:blipFill>
        <p:spPr>
          <a:xfrm rot="21600000">
            <a:off x="7285447" y="3176258"/>
            <a:ext cx="475452" cy="475452"/>
          </a:xfrm>
          <a:prstGeom prst="rect">
            <a:avLst/>
          </a:prstGeom>
        </p:spPr>
      </p:pic>
      <p:grpSp>
        <p:nvGrpSpPr>
          <p:cNvPr id="41" name="Group 41"/>
          <p:cNvGrpSpPr/>
          <p:nvPr/>
        </p:nvGrpSpPr>
        <p:grpSpPr>
          <a:xfrm rot="21600000">
            <a:off x="6726868" y="1840168"/>
            <a:ext cx="466639" cy="466639"/>
            <a:chOff x="6726868" y="1840168"/>
            <a:chExt cx="466639" cy="466639"/>
          </a:xfrm>
        </p:grpSpPr>
        <p:sp>
          <p:nvSpPr>
            <p:cNvPr id="40" name="Freeform 40"/>
            <p:cNvSpPr/>
            <p:nvPr/>
          </p:nvSpPr>
          <p:spPr>
            <a:xfrm>
              <a:off x="6726868" y="1840168"/>
              <a:ext cx="466639" cy="466639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D0021B">
                <a:alpha val="100000"/>
              </a:srgbClr>
            </a:solidFill>
          </p:spPr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 rot="21600000">
            <a:off x="6784214" y="1897528"/>
            <a:ext cx="351930" cy="351930"/>
          </a:xfrm>
          <a:prstGeom prst="rect">
            <a:avLst/>
          </a:prstGeom>
        </p:spPr>
      </p:pic>
      <p:grpSp>
        <p:nvGrpSpPr>
          <p:cNvPr id="44" name="Group 44"/>
          <p:cNvGrpSpPr/>
          <p:nvPr/>
        </p:nvGrpSpPr>
        <p:grpSpPr>
          <a:xfrm rot="21600000">
            <a:off x="6727098" y="3681731"/>
            <a:ext cx="466639" cy="466639"/>
            <a:chOff x="6727098" y="3681731"/>
            <a:chExt cx="466639" cy="466639"/>
          </a:xfrm>
        </p:grpSpPr>
        <p:sp>
          <p:nvSpPr>
            <p:cNvPr id="43" name="Freeform 43"/>
            <p:cNvSpPr/>
            <p:nvPr/>
          </p:nvSpPr>
          <p:spPr>
            <a:xfrm>
              <a:off x="6727098" y="3681731"/>
              <a:ext cx="466639" cy="466639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D0021B">
                <a:alpha val="100000"/>
              </a:srgbClr>
            </a:solidFill>
          </p:spPr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 flipH="1">
            <a:off x="6784350" y="3739111"/>
            <a:ext cx="351930" cy="351930"/>
          </a:xfrm>
          <a:prstGeom prst="rect">
            <a:avLst/>
          </a:prstGeom>
        </p:spPr>
      </p:pic>
      <p:sp>
        <p:nvSpPr>
          <p:cNvPr id="46" name="TextBox 46"/>
          <p:cNvSpPr txBox="1"/>
          <p:nvPr/>
        </p:nvSpPr>
        <p:spPr>
          <a:xfrm rot="21600000">
            <a:off x="5328071" y="4872780"/>
            <a:ext cx="3969552" cy="40957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620"/>
              </a:lnSpc>
            </a:pPr>
            <a:r>
              <a:rPr lang="en-US" sz="1350" b="0" i="0" spc="0" dirty="0">
                <a:solidFill>
                  <a:srgbClr val="FFFFFF">
                    <a:alpha val="100000"/>
                  </a:srgbClr>
                </a:solidFill>
                <a:latin typeface="Vodafone Rg"/>
              </a:rPr>
              <a:t>Through </a:t>
            </a:r>
            <a:r>
              <a:rPr lang="en-US" sz="1350" b="1" i="0" spc="0" dirty="0">
                <a:solidFill>
                  <a:srgbClr val="000000">
                    <a:alpha val="100000"/>
                  </a:srgbClr>
                </a:solidFill>
                <a:latin typeface="Vodafone Rg"/>
              </a:rPr>
              <a:t>Vodafone Foundation </a:t>
            </a:r>
            <a:r>
              <a:rPr lang="en-US" sz="1350" b="0" i="0" spc="0" dirty="0">
                <a:solidFill>
                  <a:srgbClr val="FFFFFF">
                    <a:alpha val="100000"/>
                  </a:srgbClr>
                </a:solidFill>
                <a:latin typeface="Vodafone Rg"/>
              </a:rPr>
              <a:t>and </a:t>
            </a:r>
            <a:r>
              <a:rPr lang="en-US" sz="1350" b="1" i="0" spc="0" dirty="0">
                <a:solidFill>
                  <a:srgbClr val="000000">
                    <a:alpha val="100000"/>
                  </a:srgbClr>
                </a:solidFill>
                <a:latin typeface="Vodafone Rg"/>
              </a:rPr>
              <a:t>Habitat </a:t>
            </a:r>
            <a:r>
              <a:rPr lang="en-US" sz="1350" b="0" i="0" spc="0" dirty="0">
                <a:solidFill>
                  <a:srgbClr val="FFFFFF">
                    <a:alpha val="100000"/>
                  </a:srgbClr>
                </a:solidFill>
                <a:latin typeface="Vodafone Rg"/>
              </a:rPr>
              <a:t>boxes </a:t>
            </a:r>
          </a:p>
          <a:p>
            <a:pPr algn="l">
              <a:lnSpc>
                <a:spcPts val="1620"/>
              </a:lnSpc>
            </a:pPr>
            <a:r>
              <a:rPr lang="en-US" sz="1350" b="0" i="0" spc="0" dirty="0">
                <a:solidFill>
                  <a:srgbClr val="FFFFFF">
                    <a:alpha val="100000"/>
                  </a:srgbClr>
                </a:solidFill>
                <a:latin typeface="Vodafone Rg"/>
              </a:rPr>
              <a:t>will be distributed to the Container / Tent Villages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20" grpId="0"/>
      <p:bldP spid="21" grpId="0"/>
      <p:bldP spid="31" grpId="0"/>
      <p:bldP spid="32" grpId="0"/>
      <p:bldP spid="37" grpId="0"/>
      <p:bldP spid="38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3733800" y="2357438"/>
            <a:ext cx="1876425" cy="1876425"/>
            <a:chOff x="3733800" y="2357438"/>
            <a:chExt cx="1876425" cy="1876425"/>
          </a:xfrm>
        </p:grpSpPr>
        <p:sp>
          <p:nvSpPr>
            <p:cNvPr id="2" name="Freeform 2"/>
            <p:cNvSpPr/>
            <p:nvPr/>
          </p:nvSpPr>
          <p:spPr>
            <a:xfrm>
              <a:off x="3733800" y="2357438"/>
              <a:ext cx="1876425" cy="1876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152400" y="953"/>
                  </a:moveTo>
                  <a:cubicBezTo>
                    <a:pt x="68761" y="953"/>
                    <a:pt x="953" y="68761"/>
                    <a:pt x="953" y="152400"/>
                  </a:cubicBezTo>
                  <a:cubicBezTo>
                    <a:pt x="953" y="236039"/>
                    <a:pt x="68761" y="303848"/>
                    <a:pt x="152400" y="303848"/>
                  </a:cubicBezTo>
                  <a:cubicBezTo>
                    <a:pt x="236039" y="303848"/>
                    <a:pt x="303848" y="236039"/>
                    <a:pt x="303848" y="152400"/>
                  </a:cubicBezTo>
                  <a:cubicBezTo>
                    <a:pt x="303848" y="68761"/>
                    <a:pt x="236039" y="953"/>
                    <a:pt x="152400" y="953"/>
                  </a:cubicBezTo>
                  <a:moveTo>
                    <a:pt x="152400" y="293618"/>
                  </a:moveTo>
                  <a:cubicBezTo>
                    <a:pt x="74409" y="293618"/>
                    <a:pt x="11182" y="230400"/>
                    <a:pt x="11182" y="152400"/>
                  </a:cubicBezTo>
                  <a:cubicBezTo>
                    <a:pt x="11182" y="74409"/>
                    <a:pt x="74409" y="11182"/>
                    <a:pt x="152400" y="11182"/>
                  </a:cubicBezTo>
                  <a:cubicBezTo>
                    <a:pt x="230391" y="11182"/>
                    <a:pt x="293618" y="74409"/>
                    <a:pt x="293618" y="152400"/>
                  </a:cubicBezTo>
                  <a:cubicBezTo>
                    <a:pt x="293618" y="230400"/>
                    <a:pt x="230391" y="293618"/>
                    <a:pt x="152400" y="293618"/>
                  </a:cubicBezTo>
                </a:path>
              </a:pathLst>
            </a:custGeom>
            <a:solidFill>
              <a:srgbClr val="D0021B">
                <a:alpha val="50000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 rot="21600000">
            <a:off x="477031" y="1483881"/>
            <a:ext cx="2331300" cy="2381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890"/>
              </a:lnSpc>
            </a:pPr>
            <a:r>
              <a:rPr lang="en-US" sz="1350" b="1" i="0" spc="0">
                <a:solidFill>
                  <a:srgbClr val="D0021B">
                    <a:alpha val="100000"/>
                  </a:srgbClr>
                </a:solidFill>
                <a:latin typeface="Vodafone Rg"/>
              </a:rPr>
              <a:t>Plug &amp; Play Solution</a:t>
            </a:r>
          </a:p>
        </p:txBody>
      </p:sp>
      <p:sp>
        <p:nvSpPr>
          <p:cNvPr id="5" name="TextBox 5"/>
          <p:cNvSpPr txBox="1"/>
          <p:nvPr/>
        </p:nvSpPr>
        <p:spPr>
          <a:xfrm rot="21600000">
            <a:off x="477031" y="3673078"/>
            <a:ext cx="2578950" cy="2381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890"/>
              </a:lnSpc>
            </a:pPr>
            <a:r>
              <a:rPr lang="en-US" sz="1350" b="1" i="0" spc="0">
                <a:solidFill>
                  <a:srgbClr val="D0021B">
                    <a:alpha val="100000"/>
                  </a:srgbClr>
                </a:solidFill>
                <a:latin typeface="Vodafone Rg"/>
              </a:rPr>
              <a:t>Continuous &amp; Assuring Donation</a:t>
            </a:r>
          </a:p>
        </p:txBody>
      </p:sp>
      <p:sp>
        <p:nvSpPr>
          <p:cNvPr id="6" name="TextBox 6"/>
          <p:cNvSpPr txBox="1"/>
          <p:nvPr/>
        </p:nvSpPr>
        <p:spPr>
          <a:xfrm rot="21600000">
            <a:off x="6211081" y="1597819"/>
            <a:ext cx="3217125" cy="2381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890"/>
              </a:lnSpc>
            </a:pPr>
            <a:r>
              <a:rPr lang="tr-TR" sz="1350" b="1" i="0" spc="0" dirty="0" smtClean="0">
                <a:solidFill>
                  <a:srgbClr val="D0021B">
                    <a:alpha val="100000"/>
                  </a:srgbClr>
                </a:solidFill>
                <a:latin typeface="Vodafone Rg"/>
              </a:rPr>
              <a:t>Reusable &amp; Portable</a:t>
            </a:r>
            <a:r>
              <a:rPr lang="en-US" sz="1350" b="1" i="0" spc="0" dirty="0" smtClean="0">
                <a:solidFill>
                  <a:srgbClr val="D0021B">
                    <a:alpha val="100000"/>
                  </a:srgbClr>
                </a:solidFill>
                <a:latin typeface="Vodafone Rg"/>
              </a:rPr>
              <a:t> Solution</a:t>
            </a:r>
            <a:endParaRPr lang="en-US" sz="1350" b="1" i="0" spc="0" dirty="0">
              <a:solidFill>
                <a:srgbClr val="D0021B">
                  <a:alpha val="100000"/>
                </a:srgbClr>
              </a:solidFill>
              <a:latin typeface="Vodafone Rg"/>
            </a:endParaRPr>
          </a:p>
        </p:txBody>
      </p:sp>
      <p:sp>
        <p:nvSpPr>
          <p:cNvPr id="7" name="TextBox 7"/>
          <p:cNvSpPr txBox="1"/>
          <p:nvPr/>
        </p:nvSpPr>
        <p:spPr>
          <a:xfrm rot="21600000">
            <a:off x="6287281" y="3684156"/>
            <a:ext cx="2331300" cy="2381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890"/>
              </a:lnSpc>
            </a:pPr>
            <a:r>
              <a:rPr lang="en-US" sz="1350" b="1" i="0" spc="0">
                <a:solidFill>
                  <a:srgbClr val="D0021B">
                    <a:alpha val="100000"/>
                  </a:srgbClr>
                </a:solidFill>
                <a:latin typeface="Vodafone Rg"/>
              </a:rPr>
              <a:t>Global Support</a:t>
            </a:r>
          </a:p>
        </p:txBody>
      </p:sp>
      <p:cxnSp>
        <p:nvCxnSpPr>
          <p:cNvPr id="8" name="Straight Connector 8"/>
          <p:cNvCxnSpPr>
            <a:cxnSpLocks/>
          </p:cNvCxnSpPr>
          <p:nvPr/>
        </p:nvCxnSpPr>
        <p:spPr>
          <a:xfrm rot="21600000">
            <a:off x="479425" y="3301683"/>
            <a:ext cx="8794750" cy="0"/>
          </a:xfrm>
          <a:prstGeom prst="line">
            <a:avLst/>
          </a:prstGeom>
          <a:ln w="13335" cap="flat">
            <a:solidFill>
              <a:srgbClr val="D0021B">
                <a:alpha val="5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9"/>
          <p:cNvCxnSpPr>
            <a:cxnSpLocks/>
          </p:cNvCxnSpPr>
          <p:nvPr/>
        </p:nvCxnSpPr>
        <p:spPr>
          <a:xfrm rot="16200000">
            <a:off x="3015456" y="3296920"/>
            <a:ext cx="3317875" cy="0"/>
          </a:xfrm>
          <a:prstGeom prst="line">
            <a:avLst/>
          </a:prstGeom>
          <a:ln w="13335" cap="flat">
            <a:solidFill>
              <a:srgbClr val="D0021B">
                <a:alpha val="5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1"/>
          <p:cNvGrpSpPr/>
          <p:nvPr/>
        </p:nvGrpSpPr>
        <p:grpSpPr>
          <a:xfrm rot="21600000">
            <a:off x="3589706" y="2268438"/>
            <a:ext cx="814388" cy="814388"/>
            <a:chOff x="3589706" y="2268438"/>
            <a:chExt cx="814388" cy="814388"/>
          </a:xfrm>
        </p:grpSpPr>
        <p:sp>
          <p:nvSpPr>
            <p:cNvPr id="10" name="Freeform 10"/>
            <p:cNvSpPr/>
            <p:nvPr/>
          </p:nvSpPr>
          <p:spPr>
            <a:xfrm>
              <a:off x="3589706" y="2268438"/>
              <a:ext cx="814388" cy="814388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D0021B">
                <a:alpha val="100000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 rot="21600000">
            <a:off x="4944638" y="2268438"/>
            <a:ext cx="814388" cy="814388"/>
            <a:chOff x="4944638" y="2268438"/>
            <a:chExt cx="814388" cy="814388"/>
          </a:xfrm>
        </p:grpSpPr>
        <p:sp>
          <p:nvSpPr>
            <p:cNvPr id="12" name="Freeform 12"/>
            <p:cNvSpPr/>
            <p:nvPr/>
          </p:nvSpPr>
          <p:spPr>
            <a:xfrm>
              <a:off x="4944638" y="2268438"/>
              <a:ext cx="814388" cy="814388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D0021B">
                <a:alpha val="100000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 rot="21600000">
            <a:off x="3589706" y="3506688"/>
            <a:ext cx="814388" cy="814388"/>
            <a:chOff x="3589706" y="3506688"/>
            <a:chExt cx="814388" cy="814388"/>
          </a:xfrm>
        </p:grpSpPr>
        <p:sp>
          <p:nvSpPr>
            <p:cNvPr id="14" name="Freeform 14"/>
            <p:cNvSpPr/>
            <p:nvPr/>
          </p:nvSpPr>
          <p:spPr>
            <a:xfrm>
              <a:off x="3589706" y="3506688"/>
              <a:ext cx="814388" cy="814388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D0021B">
                <a:alpha val="100000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 rot="21600000">
            <a:off x="4944638" y="3506688"/>
            <a:ext cx="814388" cy="814388"/>
            <a:chOff x="4944638" y="3506688"/>
            <a:chExt cx="814388" cy="814388"/>
          </a:xfrm>
        </p:grpSpPr>
        <p:sp>
          <p:nvSpPr>
            <p:cNvPr id="16" name="Freeform 16"/>
            <p:cNvSpPr/>
            <p:nvPr/>
          </p:nvSpPr>
          <p:spPr>
            <a:xfrm>
              <a:off x="4944638" y="3506688"/>
              <a:ext cx="814388" cy="814388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D0021B">
                <a:alpha val="100000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 rot="10800000">
            <a:off x="8569337" y="368250"/>
            <a:ext cx="742950" cy="742950"/>
            <a:chOff x="8569337" y="368250"/>
            <a:chExt cx="742950" cy="742950"/>
          </a:xfrm>
        </p:grpSpPr>
        <p:sp>
          <p:nvSpPr>
            <p:cNvPr id="18" name="Freeform 18"/>
            <p:cNvSpPr/>
            <p:nvPr/>
          </p:nvSpPr>
          <p:spPr>
            <a:xfrm>
              <a:off x="8569337" y="368250"/>
              <a:ext cx="742950" cy="742950"/>
            </a:xfrm>
            <a:custGeom>
              <a:avLst/>
              <a:gdLst/>
              <a:ahLst/>
              <a:cxnLst/>
              <a:rect l="0" t="0" r="0" b="0"/>
              <a:pathLst>
                <a:path w="304788" h="304800">
                  <a:moveTo>
                    <a:pt x="136602" y="833"/>
                  </a:moveTo>
                  <a:cubicBezTo>
                    <a:pt x="220289" y="-7892"/>
                    <a:pt x="295232" y="52906"/>
                    <a:pt x="303957" y="136593"/>
                  </a:cubicBezTo>
                  <a:cubicBezTo>
                    <a:pt x="312672" y="220299"/>
                    <a:pt x="251884" y="295241"/>
                    <a:pt x="168197" y="303976"/>
                  </a:cubicBezTo>
                  <a:cubicBezTo>
                    <a:pt x="84501" y="312682"/>
                    <a:pt x="9558" y="251893"/>
                    <a:pt x="833" y="168197"/>
                  </a:cubicBezTo>
                  <a:cubicBezTo>
                    <a:pt x="-7892" y="84520"/>
                    <a:pt x="52906" y="9568"/>
                    <a:pt x="136602" y="833"/>
                  </a:cubicBezTo>
                  <a:lnTo>
                    <a:pt x="136602" y="833"/>
                  </a:lnTo>
                  <a:close/>
                  <a:moveTo>
                    <a:pt x="138984" y="23693"/>
                  </a:moveTo>
                  <a:cubicBezTo>
                    <a:pt x="67908" y="31085"/>
                    <a:pt x="16264" y="94740"/>
                    <a:pt x="23674" y="165797"/>
                  </a:cubicBezTo>
                  <a:cubicBezTo>
                    <a:pt x="31075" y="236901"/>
                    <a:pt x="94740" y="288526"/>
                    <a:pt x="165816" y="281116"/>
                  </a:cubicBezTo>
                  <a:cubicBezTo>
                    <a:pt x="236891" y="273705"/>
                    <a:pt x="288526" y="210059"/>
                    <a:pt x="281106" y="138974"/>
                  </a:cubicBezTo>
                  <a:cubicBezTo>
                    <a:pt x="273715" y="67889"/>
                    <a:pt x="210050" y="16264"/>
                    <a:pt x="138984" y="23693"/>
                  </a:cubicBezTo>
                  <a:close/>
                </a:path>
              </a:pathLst>
            </a:custGeom>
            <a:solidFill>
              <a:srgbClr val="D0021B">
                <a:alpha val="100000"/>
              </a:srgbClr>
            </a:solidFill>
          </p:spPr>
        </p:sp>
      </p:grpSp>
      <p:cxnSp>
        <p:nvCxnSpPr>
          <p:cNvPr id="20" name="Straight Connector 20"/>
          <p:cNvCxnSpPr>
            <a:cxnSpLocks/>
          </p:cNvCxnSpPr>
          <p:nvPr/>
        </p:nvCxnSpPr>
        <p:spPr>
          <a:xfrm rot="21600000">
            <a:off x="8940800" y="717818"/>
            <a:ext cx="812800" cy="0"/>
          </a:xfrm>
          <a:prstGeom prst="line">
            <a:avLst/>
          </a:prstGeom>
          <a:ln w="62865">
            <a:solidFill>
              <a:srgbClr val="D0021B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1"/>
          <p:cNvSpPr txBox="1"/>
          <p:nvPr/>
        </p:nvSpPr>
        <p:spPr>
          <a:xfrm rot="21600000">
            <a:off x="386953" y="386141"/>
            <a:ext cx="7436700" cy="533400"/>
          </a:xfrm>
          <a:prstGeom prst="rect">
            <a:avLst/>
          </a:prstGeom>
        </p:spPr>
        <p:txBody>
          <a:bodyPr lIns="0" tIns="61200" rIns="0" bIns="0" rtlCol="0" anchor="t"/>
          <a:lstStyle/>
          <a:p>
            <a:pPr algn="l">
              <a:lnSpc>
                <a:spcPts val="4200"/>
              </a:lnSpc>
            </a:pPr>
            <a:r>
              <a:rPr lang="en-US" sz="4200" b="0" i="0" spc="0">
                <a:solidFill>
                  <a:srgbClr val="000000">
                    <a:alpha val="100000"/>
                  </a:srgbClr>
                </a:solidFill>
                <a:latin typeface="Vodafone Rg"/>
              </a:rPr>
              <a:t>Key Differentiation Points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3658791" y="2293144"/>
            <a:ext cx="676275" cy="67627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5057775" y="2366963"/>
            <a:ext cx="609600" cy="6096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3658791" y="3543300"/>
            <a:ext cx="647700" cy="6477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 rot="21600000">
            <a:off x="5057775" y="3657600"/>
            <a:ext cx="571500" cy="571500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 rot="21600000">
            <a:off x="481413" y="2474119"/>
            <a:ext cx="2078888" cy="4572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800"/>
              </a:lnSpc>
            </a:pPr>
            <a:r>
              <a:rPr lang="en-US" sz="1200" b="1" i="0" spc="0">
                <a:solidFill>
                  <a:srgbClr val="000000">
                    <a:alpha val="100000"/>
                  </a:srgbClr>
                </a:solidFill>
                <a:latin typeface="Vodafone Rg"/>
              </a:rPr>
              <a:t>With a teacher and students anywhere can be a school</a:t>
            </a:r>
          </a:p>
        </p:txBody>
      </p:sp>
      <p:sp>
        <p:nvSpPr>
          <p:cNvPr id="27" name="TextBox 27"/>
          <p:cNvSpPr txBox="1"/>
          <p:nvPr/>
        </p:nvSpPr>
        <p:spPr>
          <a:xfrm rot="21600000">
            <a:off x="463153" y="1883569"/>
            <a:ext cx="2114606" cy="581025"/>
          </a:xfrm>
          <a:prstGeom prst="rect">
            <a:avLst/>
          </a:prstGeom>
        </p:spPr>
        <p:txBody>
          <a:bodyPr lIns="0" tIns="43200" rIns="0" bIns="0" rtlCol="0" anchor="t"/>
          <a:lstStyle/>
          <a:p>
            <a:pPr algn="l">
              <a:lnSpc>
                <a:spcPts val="4500"/>
              </a:lnSpc>
            </a:pPr>
            <a:r>
              <a:rPr lang="en-US" sz="3000" b="1" i="0" spc="0">
                <a:solidFill>
                  <a:srgbClr val="D0021B">
                    <a:alpha val="100000"/>
                  </a:srgbClr>
                </a:solidFill>
                <a:latin typeface="Vodafone Rg"/>
              </a:rPr>
              <a:t>10 minutes</a:t>
            </a:r>
          </a:p>
        </p:txBody>
      </p:sp>
      <p:sp>
        <p:nvSpPr>
          <p:cNvPr id="28" name="TextBox 28"/>
          <p:cNvSpPr txBox="1"/>
          <p:nvPr/>
        </p:nvSpPr>
        <p:spPr>
          <a:xfrm rot="21600000">
            <a:off x="6215462" y="2469356"/>
            <a:ext cx="2078888" cy="4572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800"/>
              </a:lnSpc>
            </a:pPr>
            <a:r>
              <a:rPr lang="en-US" sz="1200" b="1" i="0" spc="0" dirty="0">
                <a:solidFill>
                  <a:srgbClr val="000000">
                    <a:alpha val="100000"/>
                  </a:srgbClr>
                </a:solidFill>
                <a:latin typeface="Vodafone Rg"/>
              </a:rPr>
              <a:t>Education system can be up and running </a:t>
            </a:r>
            <a:r>
              <a:rPr lang="en-US" sz="1200" b="1" i="0" spc="0" dirty="0" smtClean="0">
                <a:solidFill>
                  <a:srgbClr val="000000">
                    <a:alpha val="100000"/>
                  </a:srgbClr>
                </a:solidFill>
                <a:latin typeface="Vodafone Rg"/>
              </a:rPr>
              <a:t>again</a:t>
            </a:r>
            <a:r>
              <a:rPr lang="tr-TR" sz="1200" b="1" i="0" spc="0" dirty="0" smtClean="0">
                <a:solidFill>
                  <a:srgbClr val="000000">
                    <a:alpha val="100000"/>
                  </a:srgbClr>
                </a:solidFill>
                <a:latin typeface="Vodafone Rg"/>
              </a:rPr>
              <a:t> after any disaster</a:t>
            </a:r>
            <a:endParaRPr lang="en-US" sz="1200" b="1" i="0" spc="0" dirty="0">
              <a:solidFill>
                <a:srgbClr val="000000">
                  <a:alpha val="100000"/>
                </a:srgbClr>
              </a:solidFill>
              <a:latin typeface="Vodafone Rg"/>
            </a:endParaRPr>
          </a:p>
        </p:txBody>
      </p:sp>
      <p:sp>
        <p:nvSpPr>
          <p:cNvPr id="29" name="TextBox 29"/>
          <p:cNvSpPr txBox="1"/>
          <p:nvPr/>
        </p:nvSpPr>
        <p:spPr>
          <a:xfrm rot="21600000">
            <a:off x="6211491" y="1897856"/>
            <a:ext cx="2114606" cy="581025"/>
          </a:xfrm>
          <a:prstGeom prst="rect">
            <a:avLst/>
          </a:prstGeom>
        </p:spPr>
        <p:txBody>
          <a:bodyPr lIns="0" tIns="43200" rIns="0" bIns="0" rtlCol="0" anchor="t"/>
          <a:lstStyle/>
          <a:p>
            <a:pPr algn="l">
              <a:lnSpc>
                <a:spcPts val="4500"/>
              </a:lnSpc>
            </a:pPr>
            <a:r>
              <a:rPr lang="en-US" sz="3000" b="1" i="0" spc="0">
                <a:solidFill>
                  <a:srgbClr val="D0021B">
                    <a:alpha val="100000"/>
                  </a:srgbClr>
                </a:solidFill>
                <a:latin typeface="Vodafone Rg"/>
              </a:rPr>
              <a:t>72 hours</a:t>
            </a:r>
          </a:p>
        </p:txBody>
      </p:sp>
      <p:sp>
        <p:nvSpPr>
          <p:cNvPr id="30" name="TextBox 30"/>
          <p:cNvSpPr txBox="1"/>
          <p:nvPr/>
        </p:nvSpPr>
        <p:spPr>
          <a:xfrm rot="21600000">
            <a:off x="482203" y="4162425"/>
            <a:ext cx="3036150" cy="6858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800"/>
              </a:lnSpc>
            </a:pPr>
            <a:r>
              <a:rPr lang="en-US" sz="1200" b="1" i="0" spc="0" dirty="0">
                <a:solidFill>
                  <a:srgbClr val="000000">
                    <a:alpha val="100000"/>
                  </a:srgbClr>
                </a:solidFill>
                <a:latin typeface="Vodafone Rg"/>
              </a:rPr>
              <a:t>By creating emotional link between students and donators, the impact of donation can be seen to motivate donators continue to </a:t>
            </a:r>
            <a:r>
              <a:rPr lang="en-US" sz="1200" b="1" i="0" spc="0" dirty="0" smtClean="0">
                <a:solidFill>
                  <a:srgbClr val="000000">
                    <a:alpha val="100000"/>
                  </a:srgbClr>
                </a:solidFill>
                <a:latin typeface="Vodafone Rg"/>
              </a:rPr>
              <a:t>help</a:t>
            </a:r>
            <a:endParaRPr lang="en-US" sz="1200" b="1" i="0" spc="0" dirty="0">
              <a:solidFill>
                <a:srgbClr val="000000">
                  <a:alpha val="100000"/>
                </a:srgbClr>
              </a:solidFill>
              <a:latin typeface="Vodafone Rg"/>
            </a:endParaRPr>
          </a:p>
        </p:txBody>
      </p:sp>
      <p:sp>
        <p:nvSpPr>
          <p:cNvPr id="31" name="TextBox 31"/>
          <p:cNvSpPr txBox="1"/>
          <p:nvPr/>
        </p:nvSpPr>
        <p:spPr>
          <a:xfrm rot="21600000">
            <a:off x="6282928" y="4160044"/>
            <a:ext cx="3036150" cy="914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800"/>
              </a:lnSpc>
            </a:pPr>
            <a:r>
              <a:rPr lang="en-US" sz="1200" b="1" i="0" spc="0">
                <a:solidFill>
                  <a:srgbClr val="000000">
                    <a:alpha val="100000"/>
                  </a:srgbClr>
                </a:solidFill>
                <a:latin typeface="Vodafone Rg"/>
              </a:rPr>
              <a:t>With Vodafone Group's existing online education lessons localization and Vodafone Foundations Coding Lessons we have a ready to use platform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 rot="21600000">
            <a:off x="400050" y="386141"/>
            <a:ext cx="5150700" cy="533400"/>
          </a:xfrm>
          <a:prstGeom prst="rect">
            <a:avLst/>
          </a:prstGeom>
        </p:spPr>
        <p:txBody>
          <a:bodyPr lIns="0" tIns="61200" rIns="0" bIns="0" rtlCol="0" anchor="t"/>
          <a:lstStyle/>
          <a:p>
            <a:pPr algn="l">
              <a:lnSpc>
                <a:spcPts val="4200"/>
              </a:lnSpc>
            </a:pPr>
            <a:r>
              <a:rPr lang="en-US" sz="4200" b="0" i="0" spc="0">
                <a:solidFill>
                  <a:srgbClr val="000000">
                    <a:alpha val="100000"/>
                  </a:srgbClr>
                </a:solidFill>
                <a:latin typeface="Vodafone Rg"/>
              </a:rPr>
              <a:t>Deliverables &amp; KPIs</a:t>
            </a:r>
          </a:p>
        </p:txBody>
      </p:sp>
      <p:cxnSp>
        <p:nvCxnSpPr>
          <p:cNvPr id="63" name="Straight Connector 2"/>
          <p:cNvCxnSpPr>
            <a:cxnSpLocks/>
          </p:cNvCxnSpPr>
          <p:nvPr/>
        </p:nvCxnSpPr>
        <p:spPr>
          <a:xfrm rot="5400000">
            <a:off x="1857620" y="5065995"/>
            <a:ext cx="673100" cy="0"/>
          </a:xfrm>
          <a:prstGeom prst="line">
            <a:avLst/>
          </a:prstGeom>
          <a:ln w="13335" cap="flat">
            <a:solidFill>
              <a:srgbClr val="FFFFFF">
                <a:alpha val="10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5"/>
          <p:cNvGrpSpPr/>
          <p:nvPr/>
        </p:nvGrpSpPr>
        <p:grpSpPr>
          <a:xfrm rot="21600000">
            <a:off x="1925116" y="1268255"/>
            <a:ext cx="523837" cy="552374"/>
            <a:chOff x="1964531" y="1291904"/>
            <a:chExt cx="523837" cy="552374"/>
          </a:xfrm>
        </p:grpSpPr>
        <p:sp>
          <p:nvSpPr>
            <p:cNvPr id="65" name="Freeform 4"/>
            <p:cNvSpPr/>
            <p:nvPr/>
          </p:nvSpPr>
          <p:spPr>
            <a:xfrm>
              <a:off x="1964531" y="1291904"/>
              <a:ext cx="523837" cy="552374"/>
            </a:xfrm>
            <a:custGeom>
              <a:avLst/>
              <a:gdLst/>
              <a:ahLst/>
              <a:cxnLst/>
              <a:rect l="0" t="0" r="0" b="0"/>
              <a:pathLst>
                <a:path w="302905" h="302905">
                  <a:moveTo>
                    <a:pt x="50483" y="0"/>
                  </a:moveTo>
                  <a:lnTo>
                    <a:pt x="252413" y="0"/>
                  </a:lnTo>
                  <a:cubicBezTo>
                    <a:pt x="280168" y="0"/>
                    <a:pt x="302905" y="22727"/>
                    <a:pt x="302905" y="50482"/>
                  </a:cubicBezTo>
                  <a:lnTo>
                    <a:pt x="302905" y="252412"/>
                  </a:lnTo>
                  <a:cubicBezTo>
                    <a:pt x="302905" y="280168"/>
                    <a:pt x="280168" y="302905"/>
                    <a:pt x="252413" y="302905"/>
                  </a:cubicBezTo>
                  <a:lnTo>
                    <a:pt x="50483" y="302905"/>
                  </a:lnTo>
                  <a:cubicBezTo>
                    <a:pt x="22717" y="302905"/>
                    <a:pt x="0" y="280168"/>
                    <a:pt x="0" y="252412"/>
                  </a:cubicBezTo>
                  <a:lnTo>
                    <a:pt x="0" y="50482"/>
                  </a:lnTo>
                  <a:cubicBezTo>
                    <a:pt x="10" y="22717"/>
                    <a:pt x="22717" y="0"/>
                    <a:pt x="50483" y="0"/>
                  </a:cubicBezTo>
                  <a:close/>
                </a:path>
              </a:pathLst>
            </a:custGeom>
            <a:solidFill>
              <a:srgbClr val="E5E5E5">
                <a:alpha val="100000"/>
              </a:srgbClr>
            </a:solidFill>
          </p:spPr>
        </p:sp>
      </p:grpSp>
      <p:grpSp>
        <p:nvGrpSpPr>
          <p:cNvPr id="66" name="Group 7"/>
          <p:cNvGrpSpPr/>
          <p:nvPr/>
        </p:nvGrpSpPr>
        <p:grpSpPr>
          <a:xfrm rot="21600000">
            <a:off x="3103873" y="1258654"/>
            <a:ext cx="523837" cy="552374"/>
            <a:chOff x="3143288" y="1282303"/>
            <a:chExt cx="523837" cy="552374"/>
          </a:xfrm>
        </p:grpSpPr>
        <p:sp>
          <p:nvSpPr>
            <p:cNvPr id="67" name="Freeform 6"/>
            <p:cNvSpPr/>
            <p:nvPr/>
          </p:nvSpPr>
          <p:spPr>
            <a:xfrm>
              <a:off x="3143288" y="1282303"/>
              <a:ext cx="523837" cy="552374"/>
            </a:xfrm>
            <a:custGeom>
              <a:avLst/>
              <a:gdLst/>
              <a:ahLst/>
              <a:cxnLst/>
              <a:rect l="0" t="0" r="0" b="0"/>
              <a:pathLst>
                <a:path w="302905" h="302905">
                  <a:moveTo>
                    <a:pt x="50483" y="0"/>
                  </a:moveTo>
                  <a:lnTo>
                    <a:pt x="252413" y="0"/>
                  </a:lnTo>
                  <a:cubicBezTo>
                    <a:pt x="280168" y="0"/>
                    <a:pt x="302905" y="22727"/>
                    <a:pt x="302905" y="50482"/>
                  </a:cubicBezTo>
                  <a:lnTo>
                    <a:pt x="302905" y="252412"/>
                  </a:lnTo>
                  <a:cubicBezTo>
                    <a:pt x="302905" y="280168"/>
                    <a:pt x="280168" y="302905"/>
                    <a:pt x="252413" y="302905"/>
                  </a:cubicBezTo>
                  <a:lnTo>
                    <a:pt x="50483" y="302905"/>
                  </a:lnTo>
                  <a:cubicBezTo>
                    <a:pt x="22717" y="302905"/>
                    <a:pt x="0" y="280168"/>
                    <a:pt x="0" y="252412"/>
                  </a:cubicBezTo>
                  <a:lnTo>
                    <a:pt x="0" y="50482"/>
                  </a:lnTo>
                  <a:cubicBezTo>
                    <a:pt x="10" y="22717"/>
                    <a:pt x="22717" y="0"/>
                    <a:pt x="50483" y="0"/>
                  </a:cubicBezTo>
                  <a:close/>
                </a:path>
              </a:pathLst>
            </a:custGeom>
            <a:solidFill>
              <a:srgbClr val="E5E5E5">
                <a:alpha val="100000"/>
              </a:srgbClr>
            </a:solidFill>
          </p:spPr>
        </p:sp>
      </p:grpSp>
      <p:grpSp>
        <p:nvGrpSpPr>
          <p:cNvPr id="68" name="Group 9"/>
          <p:cNvGrpSpPr/>
          <p:nvPr/>
        </p:nvGrpSpPr>
        <p:grpSpPr>
          <a:xfrm rot="21600000">
            <a:off x="4149204" y="1261035"/>
            <a:ext cx="523837" cy="552374"/>
            <a:chOff x="4188619" y="1284684"/>
            <a:chExt cx="523837" cy="552374"/>
          </a:xfrm>
        </p:grpSpPr>
        <p:sp>
          <p:nvSpPr>
            <p:cNvPr id="69" name="Freeform 8"/>
            <p:cNvSpPr/>
            <p:nvPr/>
          </p:nvSpPr>
          <p:spPr>
            <a:xfrm>
              <a:off x="4188619" y="1284684"/>
              <a:ext cx="523837" cy="552374"/>
            </a:xfrm>
            <a:custGeom>
              <a:avLst/>
              <a:gdLst/>
              <a:ahLst/>
              <a:cxnLst/>
              <a:rect l="0" t="0" r="0" b="0"/>
              <a:pathLst>
                <a:path w="302905" h="302905">
                  <a:moveTo>
                    <a:pt x="50483" y="0"/>
                  </a:moveTo>
                  <a:lnTo>
                    <a:pt x="252413" y="0"/>
                  </a:lnTo>
                  <a:cubicBezTo>
                    <a:pt x="280168" y="0"/>
                    <a:pt x="302905" y="22727"/>
                    <a:pt x="302905" y="50482"/>
                  </a:cubicBezTo>
                  <a:lnTo>
                    <a:pt x="302905" y="252412"/>
                  </a:lnTo>
                  <a:cubicBezTo>
                    <a:pt x="302905" y="280168"/>
                    <a:pt x="280168" y="302905"/>
                    <a:pt x="252413" y="302905"/>
                  </a:cubicBezTo>
                  <a:lnTo>
                    <a:pt x="50483" y="302905"/>
                  </a:lnTo>
                  <a:cubicBezTo>
                    <a:pt x="22717" y="302905"/>
                    <a:pt x="0" y="280168"/>
                    <a:pt x="0" y="252412"/>
                  </a:cubicBezTo>
                  <a:lnTo>
                    <a:pt x="0" y="50482"/>
                  </a:lnTo>
                  <a:cubicBezTo>
                    <a:pt x="10" y="22717"/>
                    <a:pt x="22717" y="0"/>
                    <a:pt x="50483" y="0"/>
                  </a:cubicBezTo>
                  <a:close/>
                </a:path>
              </a:pathLst>
            </a:custGeom>
            <a:solidFill>
              <a:srgbClr val="E5E5E5">
                <a:alpha val="100000"/>
              </a:srgbClr>
            </a:solidFill>
          </p:spPr>
        </p:sp>
      </p:grpSp>
      <p:grpSp>
        <p:nvGrpSpPr>
          <p:cNvPr id="70" name="Group 11"/>
          <p:cNvGrpSpPr/>
          <p:nvPr/>
        </p:nvGrpSpPr>
        <p:grpSpPr>
          <a:xfrm rot="21600000">
            <a:off x="5304148" y="1268255"/>
            <a:ext cx="523837" cy="552374"/>
            <a:chOff x="5343563" y="1291904"/>
            <a:chExt cx="523837" cy="552374"/>
          </a:xfrm>
        </p:grpSpPr>
        <p:sp>
          <p:nvSpPr>
            <p:cNvPr id="71" name="Freeform 10"/>
            <p:cNvSpPr/>
            <p:nvPr/>
          </p:nvSpPr>
          <p:spPr>
            <a:xfrm>
              <a:off x="5343563" y="1291904"/>
              <a:ext cx="523837" cy="552374"/>
            </a:xfrm>
            <a:custGeom>
              <a:avLst/>
              <a:gdLst/>
              <a:ahLst/>
              <a:cxnLst/>
              <a:rect l="0" t="0" r="0" b="0"/>
              <a:pathLst>
                <a:path w="302905" h="302905">
                  <a:moveTo>
                    <a:pt x="50483" y="0"/>
                  </a:moveTo>
                  <a:lnTo>
                    <a:pt x="252413" y="0"/>
                  </a:lnTo>
                  <a:cubicBezTo>
                    <a:pt x="280168" y="0"/>
                    <a:pt x="302905" y="22727"/>
                    <a:pt x="302905" y="50482"/>
                  </a:cubicBezTo>
                  <a:lnTo>
                    <a:pt x="302905" y="252412"/>
                  </a:lnTo>
                  <a:cubicBezTo>
                    <a:pt x="302905" y="280168"/>
                    <a:pt x="280168" y="302905"/>
                    <a:pt x="252413" y="302905"/>
                  </a:cubicBezTo>
                  <a:lnTo>
                    <a:pt x="50483" y="302905"/>
                  </a:lnTo>
                  <a:cubicBezTo>
                    <a:pt x="22717" y="302905"/>
                    <a:pt x="0" y="280168"/>
                    <a:pt x="0" y="252412"/>
                  </a:cubicBezTo>
                  <a:lnTo>
                    <a:pt x="0" y="50482"/>
                  </a:lnTo>
                  <a:cubicBezTo>
                    <a:pt x="10" y="22717"/>
                    <a:pt x="22717" y="0"/>
                    <a:pt x="50483" y="0"/>
                  </a:cubicBezTo>
                  <a:close/>
                </a:path>
              </a:pathLst>
            </a:custGeom>
            <a:solidFill>
              <a:srgbClr val="E5E5E5">
                <a:alpha val="100000"/>
              </a:srgbClr>
            </a:solidFill>
          </p:spPr>
        </p:sp>
      </p:grpSp>
      <p:grpSp>
        <p:nvGrpSpPr>
          <p:cNvPr id="72" name="Group 13"/>
          <p:cNvGrpSpPr/>
          <p:nvPr/>
        </p:nvGrpSpPr>
        <p:grpSpPr>
          <a:xfrm rot="21600000">
            <a:off x="6425679" y="1263417"/>
            <a:ext cx="523837" cy="552374"/>
            <a:chOff x="6465094" y="1287066"/>
            <a:chExt cx="523837" cy="552374"/>
          </a:xfrm>
        </p:grpSpPr>
        <p:sp>
          <p:nvSpPr>
            <p:cNvPr id="73" name="Freeform 12"/>
            <p:cNvSpPr/>
            <p:nvPr/>
          </p:nvSpPr>
          <p:spPr>
            <a:xfrm>
              <a:off x="6465094" y="1287066"/>
              <a:ext cx="523837" cy="552374"/>
            </a:xfrm>
            <a:custGeom>
              <a:avLst/>
              <a:gdLst/>
              <a:ahLst/>
              <a:cxnLst/>
              <a:rect l="0" t="0" r="0" b="0"/>
              <a:pathLst>
                <a:path w="302905" h="302905">
                  <a:moveTo>
                    <a:pt x="50483" y="0"/>
                  </a:moveTo>
                  <a:lnTo>
                    <a:pt x="252413" y="0"/>
                  </a:lnTo>
                  <a:cubicBezTo>
                    <a:pt x="280168" y="0"/>
                    <a:pt x="302905" y="22727"/>
                    <a:pt x="302905" y="50482"/>
                  </a:cubicBezTo>
                  <a:lnTo>
                    <a:pt x="302905" y="252412"/>
                  </a:lnTo>
                  <a:cubicBezTo>
                    <a:pt x="302905" y="280168"/>
                    <a:pt x="280168" y="302905"/>
                    <a:pt x="252413" y="302905"/>
                  </a:cubicBezTo>
                  <a:lnTo>
                    <a:pt x="50483" y="302905"/>
                  </a:lnTo>
                  <a:cubicBezTo>
                    <a:pt x="22717" y="302905"/>
                    <a:pt x="0" y="280168"/>
                    <a:pt x="0" y="252412"/>
                  </a:cubicBezTo>
                  <a:lnTo>
                    <a:pt x="0" y="50482"/>
                  </a:lnTo>
                  <a:cubicBezTo>
                    <a:pt x="10" y="22717"/>
                    <a:pt x="22717" y="0"/>
                    <a:pt x="50483" y="0"/>
                  </a:cubicBezTo>
                  <a:close/>
                </a:path>
              </a:pathLst>
            </a:custGeom>
            <a:solidFill>
              <a:srgbClr val="E5E5E5">
                <a:alpha val="100000"/>
              </a:srgbClr>
            </a:solidFill>
          </p:spPr>
        </p:sp>
      </p:grpSp>
      <p:grpSp>
        <p:nvGrpSpPr>
          <p:cNvPr id="74" name="Group 15"/>
          <p:cNvGrpSpPr/>
          <p:nvPr/>
        </p:nvGrpSpPr>
        <p:grpSpPr>
          <a:xfrm rot="21600000">
            <a:off x="7494898" y="1270560"/>
            <a:ext cx="523837" cy="552374"/>
            <a:chOff x="7534313" y="1294209"/>
            <a:chExt cx="523837" cy="552374"/>
          </a:xfrm>
        </p:grpSpPr>
        <p:sp>
          <p:nvSpPr>
            <p:cNvPr id="75" name="Freeform 14"/>
            <p:cNvSpPr/>
            <p:nvPr/>
          </p:nvSpPr>
          <p:spPr>
            <a:xfrm>
              <a:off x="7534313" y="1294209"/>
              <a:ext cx="523837" cy="552374"/>
            </a:xfrm>
            <a:custGeom>
              <a:avLst/>
              <a:gdLst/>
              <a:ahLst/>
              <a:cxnLst/>
              <a:rect l="0" t="0" r="0" b="0"/>
              <a:pathLst>
                <a:path w="302905" h="302905">
                  <a:moveTo>
                    <a:pt x="50483" y="0"/>
                  </a:moveTo>
                  <a:lnTo>
                    <a:pt x="252413" y="0"/>
                  </a:lnTo>
                  <a:cubicBezTo>
                    <a:pt x="280168" y="0"/>
                    <a:pt x="302905" y="22727"/>
                    <a:pt x="302905" y="50482"/>
                  </a:cubicBezTo>
                  <a:lnTo>
                    <a:pt x="302905" y="252412"/>
                  </a:lnTo>
                  <a:cubicBezTo>
                    <a:pt x="302905" y="280168"/>
                    <a:pt x="280168" y="302905"/>
                    <a:pt x="252413" y="302905"/>
                  </a:cubicBezTo>
                  <a:lnTo>
                    <a:pt x="50483" y="302905"/>
                  </a:lnTo>
                  <a:cubicBezTo>
                    <a:pt x="22717" y="302905"/>
                    <a:pt x="0" y="280168"/>
                    <a:pt x="0" y="252412"/>
                  </a:cubicBezTo>
                  <a:lnTo>
                    <a:pt x="0" y="50482"/>
                  </a:lnTo>
                  <a:cubicBezTo>
                    <a:pt x="10" y="22717"/>
                    <a:pt x="22717" y="0"/>
                    <a:pt x="50483" y="0"/>
                  </a:cubicBezTo>
                  <a:close/>
                </a:path>
              </a:pathLst>
            </a:custGeom>
            <a:solidFill>
              <a:srgbClr val="E5E5E5">
                <a:alpha val="100000"/>
              </a:srgbClr>
            </a:solidFill>
          </p:spPr>
        </p:sp>
      </p:grpSp>
      <p:grpSp>
        <p:nvGrpSpPr>
          <p:cNvPr id="76" name="Group 17"/>
          <p:cNvGrpSpPr/>
          <p:nvPr/>
        </p:nvGrpSpPr>
        <p:grpSpPr>
          <a:xfrm rot="21600000">
            <a:off x="8533123" y="1270637"/>
            <a:ext cx="523837" cy="552374"/>
            <a:chOff x="8572538" y="1294286"/>
            <a:chExt cx="523837" cy="552374"/>
          </a:xfrm>
        </p:grpSpPr>
        <p:sp>
          <p:nvSpPr>
            <p:cNvPr id="77" name="Freeform 16"/>
            <p:cNvSpPr/>
            <p:nvPr/>
          </p:nvSpPr>
          <p:spPr>
            <a:xfrm>
              <a:off x="8572538" y="1294286"/>
              <a:ext cx="523837" cy="552374"/>
            </a:xfrm>
            <a:custGeom>
              <a:avLst/>
              <a:gdLst/>
              <a:ahLst/>
              <a:cxnLst/>
              <a:rect l="0" t="0" r="0" b="0"/>
              <a:pathLst>
                <a:path w="302905" h="302905">
                  <a:moveTo>
                    <a:pt x="50483" y="0"/>
                  </a:moveTo>
                  <a:lnTo>
                    <a:pt x="252413" y="0"/>
                  </a:lnTo>
                  <a:cubicBezTo>
                    <a:pt x="280168" y="0"/>
                    <a:pt x="302905" y="22727"/>
                    <a:pt x="302905" y="50482"/>
                  </a:cubicBezTo>
                  <a:lnTo>
                    <a:pt x="302905" y="252412"/>
                  </a:lnTo>
                  <a:cubicBezTo>
                    <a:pt x="302905" y="280168"/>
                    <a:pt x="280168" y="302905"/>
                    <a:pt x="252413" y="302905"/>
                  </a:cubicBezTo>
                  <a:lnTo>
                    <a:pt x="50483" y="302905"/>
                  </a:lnTo>
                  <a:cubicBezTo>
                    <a:pt x="22717" y="302905"/>
                    <a:pt x="0" y="280168"/>
                    <a:pt x="0" y="252412"/>
                  </a:cubicBezTo>
                  <a:lnTo>
                    <a:pt x="0" y="50482"/>
                  </a:lnTo>
                  <a:cubicBezTo>
                    <a:pt x="10" y="22717"/>
                    <a:pt x="22717" y="0"/>
                    <a:pt x="50483" y="0"/>
                  </a:cubicBezTo>
                  <a:close/>
                </a:path>
              </a:pathLst>
            </a:custGeom>
            <a:solidFill>
              <a:srgbClr val="D0021B">
                <a:alpha val="100000"/>
              </a:srgbClr>
            </a:solidFill>
          </p:spPr>
        </p:sp>
      </p:grpSp>
      <p:pic>
        <p:nvPicPr>
          <p:cNvPr id="78" name="Picture 18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1908448" y="1299135"/>
            <a:ext cx="485775" cy="485775"/>
          </a:xfrm>
          <a:prstGeom prst="rect">
            <a:avLst/>
          </a:prstGeom>
        </p:spPr>
      </p:pic>
      <p:sp>
        <p:nvSpPr>
          <p:cNvPr id="79" name="TextBox 19"/>
          <p:cNvSpPr txBox="1"/>
          <p:nvPr/>
        </p:nvSpPr>
        <p:spPr>
          <a:xfrm rot="21600000">
            <a:off x="1522299" y="1094557"/>
            <a:ext cx="1265293" cy="13335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108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Vodafone Rg"/>
              </a:rPr>
              <a:t>27.04.2023</a:t>
            </a:r>
          </a:p>
        </p:txBody>
      </p:sp>
      <p:sp>
        <p:nvSpPr>
          <p:cNvPr id="80" name="TextBox 20"/>
          <p:cNvSpPr txBox="1"/>
          <p:nvPr/>
        </p:nvSpPr>
        <p:spPr>
          <a:xfrm rot="21600000">
            <a:off x="1522294" y="1916089"/>
            <a:ext cx="1265293" cy="13335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1080"/>
              </a:lnSpc>
            </a:pPr>
            <a:r>
              <a:rPr lang="en-US" sz="900" b="0" i="0" spc="0" dirty="0">
                <a:solidFill>
                  <a:srgbClr val="D0021B">
                    <a:alpha val="100000"/>
                  </a:srgbClr>
                </a:solidFill>
                <a:latin typeface="Vodafone Rg"/>
              </a:rPr>
              <a:t>Creative Brief</a:t>
            </a:r>
          </a:p>
        </p:txBody>
      </p:sp>
      <p:sp>
        <p:nvSpPr>
          <p:cNvPr id="81" name="TextBox 21"/>
          <p:cNvSpPr txBox="1"/>
          <p:nvPr/>
        </p:nvSpPr>
        <p:spPr>
          <a:xfrm rot="21600000">
            <a:off x="2736732" y="1091967"/>
            <a:ext cx="1265293" cy="13335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108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Vodafone Rg"/>
              </a:rPr>
              <a:t>10.05.2023</a:t>
            </a:r>
          </a:p>
        </p:txBody>
      </p:sp>
      <p:sp>
        <p:nvSpPr>
          <p:cNvPr id="82" name="TextBox 22"/>
          <p:cNvSpPr txBox="1"/>
          <p:nvPr/>
        </p:nvSpPr>
        <p:spPr>
          <a:xfrm rot="21600000">
            <a:off x="2736723" y="1913498"/>
            <a:ext cx="1265293" cy="13335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1080"/>
              </a:lnSpc>
            </a:pPr>
            <a:r>
              <a:rPr lang="en-US" sz="900" b="0" i="0" spc="0">
                <a:solidFill>
                  <a:srgbClr val="D0021B">
                    <a:alpha val="100000"/>
                  </a:srgbClr>
                </a:solidFill>
                <a:latin typeface="Vodafone Rg"/>
              </a:rPr>
              <a:t>De-brief</a:t>
            </a:r>
          </a:p>
        </p:txBody>
      </p:sp>
      <p:sp>
        <p:nvSpPr>
          <p:cNvPr id="83" name="TextBox 23"/>
          <p:cNvSpPr txBox="1"/>
          <p:nvPr/>
        </p:nvSpPr>
        <p:spPr>
          <a:xfrm rot="21600000">
            <a:off x="3796388" y="1091967"/>
            <a:ext cx="1265293" cy="13335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108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Vodafone Rg"/>
              </a:rPr>
              <a:t>17.05.2023</a:t>
            </a:r>
          </a:p>
        </p:txBody>
      </p:sp>
      <p:sp>
        <p:nvSpPr>
          <p:cNvPr id="84" name="TextBox 24"/>
          <p:cNvSpPr txBox="1"/>
          <p:nvPr/>
        </p:nvSpPr>
        <p:spPr>
          <a:xfrm rot="21600000">
            <a:off x="3796379" y="1913498"/>
            <a:ext cx="1265293" cy="27622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1080"/>
              </a:lnSpc>
            </a:pPr>
            <a:r>
              <a:rPr lang="en-US" sz="900" b="0" i="0" spc="0" dirty="0">
                <a:solidFill>
                  <a:srgbClr val="D0021B">
                    <a:alpha val="100000"/>
                  </a:srgbClr>
                </a:solidFill>
                <a:latin typeface="Vodafone Rg"/>
              </a:rPr>
              <a:t>KV, Slogan, </a:t>
            </a:r>
          </a:p>
          <a:p>
            <a:pPr algn="ctr">
              <a:lnSpc>
                <a:spcPts val="1080"/>
              </a:lnSpc>
            </a:pPr>
            <a:r>
              <a:rPr lang="en-US" sz="900" b="0" i="0" spc="0" dirty="0">
                <a:solidFill>
                  <a:srgbClr val="D0021B">
                    <a:alpha val="100000"/>
                  </a:srgbClr>
                </a:solidFill>
                <a:latin typeface="Vodafone Rg"/>
              </a:rPr>
              <a:t>Hashtag</a:t>
            </a:r>
          </a:p>
        </p:txBody>
      </p:sp>
      <p:sp>
        <p:nvSpPr>
          <p:cNvPr id="85" name="TextBox 25"/>
          <p:cNvSpPr txBox="1"/>
          <p:nvPr/>
        </p:nvSpPr>
        <p:spPr>
          <a:xfrm rot="21600000">
            <a:off x="4973126" y="1091967"/>
            <a:ext cx="1265293" cy="13335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108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Vodafone Rg"/>
              </a:rPr>
              <a:t>19.05.2023</a:t>
            </a:r>
          </a:p>
        </p:txBody>
      </p:sp>
      <p:sp>
        <p:nvSpPr>
          <p:cNvPr id="86" name="TextBox 26"/>
          <p:cNvSpPr txBox="1"/>
          <p:nvPr/>
        </p:nvSpPr>
        <p:spPr>
          <a:xfrm rot="21600000">
            <a:off x="4973116" y="1913498"/>
            <a:ext cx="1265293" cy="40957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1080"/>
              </a:lnSpc>
            </a:pPr>
            <a:r>
              <a:rPr lang="en-US" sz="900" b="0" i="0" spc="0">
                <a:solidFill>
                  <a:srgbClr val="D0021B">
                    <a:alpha val="100000"/>
                  </a:srgbClr>
                </a:solidFill>
                <a:latin typeface="Vodafone Rg"/>
              </a:rPr>
              <a:t>Translation of global content for connected education</a:t>
            </a:r>
          </a:p>
        </p:txBody>
      </p:sp>
      <p:sp>
        <p:nvSpPr>
          <p:cNvPr id="87" name="TextBox 27"/>
          <p:cNvSpPr txBox="1"/>
          <p:nvPr/>
        </p:nvSpPr>
        <p:spPr>
          <a:xfrm rot="21600000">
            <a:off x="6104219" y="1089585"/>
            <a:ext cx="1265293" cy="13335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108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Vodafone Rg"/>
              </a:rPr>
              <a:t>23.05.2023</a:t>
            </a:r>
          </a:p>
        </p:txBody>
      </p:sp>
      <p:sp>
        <p:nvSpPr>
          <p:cNvPr id="88" name="TextBox 28"/>
          <p:cNvSpPr txBox="1"/>
          <p:nvPr/>
        </p:nvSpPr>
        <p:spPr>
          <a:xfrm rot="21600000">
            <a:off x="6104210" y="1911117"/>
            <a:ext cx="1265293" cy="40957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1080"/>
              </a:lnSpc>
            </a:pPr>
            <a:r>
              <a:rPr lang="en-US" sz="900" b="0" i="0" spc="0">
                <a:solidFill>
                  <a:srgbClr val="D0021B">
                    <a:alpha val="100000"/>
                  </a:srgbClr>
                </a:solidFill>
                <a:latin typeface="Vodafone Rg"/>
              </a:rPr>
              <a:t>Micro website, </a:t>
            </a:r>
          </a:p>
          <a:p>
            <a:pPr algn="ctr">
              <a:lnSpc>
                <a:spcPts val="1080"/>
              </a:lnSpc>
            </a:pPr>
            <a:r>
              <a:rPr lang="en-US" sz="900" b="0" i="0" spc="0">
                <a:solidFill>
                  <a:srgbClr val="D0021B">
                    <a:alpha val="100000"/>
                  </a:srgbClr>
                </a:solidFill>
                <a:latin typeface="Vodafone Rg"/>
              </a:rPr>
              <a:t>of the platform, </a:t>
            </a:r>
          </a:p>
          <a:p>
            <a:pPr algn="ctr">
              <a:lnSpc>
                <a:spcPts val="1080"/>
              </a:lnSpc>
            </a:pPr>
            <a:r>
              <a:rPr lang="en-US" sz="900" b="0" i="0" spc="0">
                <a:solidFill>
                  <a:srgbClr val="D0021B">
                    <a:alpha val="100000"/>
                  </a:srgbClr>
                </a:solidFill>
                <a:latin typeface="Vodafone Rg"/>
              </a:rPr>
              <a:t>Mailings</a:t>
            </a:r>
          </a:p>
        </p:txBody>
      </p:sp>
      <p:sp>
        <p:nvSpPr>
          <p:cNvPr id="89" name="TextBox 29"/>
          <p:cNvSpPr txBox="1"/>
          <p:nvPr/>
        </p:nvSpPr>
        <p:spPr>
          <a:xfrm rot="21600000">
            <a:off x="7127757" y="1089585"/>
            <a:ext cx="1265293" cy="13335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108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Vodafone Rg"/>
              </a:rPr>
              <a:t>28.05.2023</a:t>
            </a:r>
          </a:p>
        </p:txBody>
      </p:sp>
      <p:sp>
        <p:nvSpPr>
          <p:cNvPr id="90" name="TextBox 30"/>
          <p:cNvSpPr txBox="1"/>
          <p:nvPr/>
        </p:nvSpPr>
        <p:spPr>
          <a:xfrm rot="21600000">
            <a:off x="7127748" y="1911117"/>
            <a:ext cx="1265293" cy="27622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1080"/>
              </a:lnSpc>
            </a:pPr>
            <a:r>
              <a:rPr lang="en-US" sz="900" b="0" i="0" spc="0" dirty="0">
                <a:solidFill>
                  <a:srgbClr val="D0021B">
                    <a:alpha val="100000"/>
                  </a:srgbClr>
                </a:solidFill>
                <a:latin typeface="Vodafone Rg"/>
              </a:rPr>
              <a:t>Digital, Media,</a:t>
            </a:r>
          </a:p>
          <a:p>
            <a:pPr algn="ctr">
              <a:lnSpc>
                <a:spcPts val="1080"/>
              </a:lnSpc>
            </a:pPr>
            <a:r>
              <a:rPr lang="en-US" sz="900" b="0" i="0" spc="0" dirty="0">
                <a:solidFill>
                  <a:srgbClr val="D0021B">
                    <a:alpha val="100000"/>
                  </a:srgbClr>
                </a:solidFill>
                <a:latin typeface="Vodafone Rg"/>
              </a:rPr>
              <a:t> </a:t>
            </a:r>
            <a:r>
              <a:rPr lang="en-US" sz="900" b="0" i="0" spc="0" dirty="0" smtClean="0">
                <a:solidFill>
                  <a:srgbClr val="D0021B">
                    <a:alpha val="100000"/>
                  </a:srgbClr>
                </a:solidFill>
                <a:latin typeface="Vodafone Rg"/>
              </a:rPr>
              <a:t>Print</a:t>
            </a:r>
            <a:r>
              <a:rPr lang="tr-TR" sz="900" b="0" i="0" spc="0" dirty="0" smtClean="0">
                <a:solidFill>
                  <a:srgbClr val="D0021B">
                    <a:alpha val="100000"/>
                  </a:srgbClr>
                </a:solidFill>
                <a:latin typeface="Vodafone Rg"/>
              </a:rPr>
              <a:t>, Gerilla </a:t>
            </a:r>
          </a:p>
          <a:p>
            <a:pPr algn="ctr">
              <a:lnSpc>
                <a:spcPts val="1080"/>
              </a:lnSpc>
            </a:pPr>
            <a:r>
              <a:rPr lang="tr-TR" sz="900" b="0" i="0" spc="0" dirty="0" smtClean="0">
                <a:solidFill>
                  <a:srgbClr val="D0021B">
                    <a:alpha val="100000"/>
                  </a:srgbClr>
                </a:solidFill>
                <a:latin typeface="Vodafone Rg"/>
              </a:rPr>
              <a:t>Marketing</a:t>
            </a:r>
            <a:r>
              <a:rPr lang="en-US" sz="900" b="0" i="0" spc="0" dirty="0" smtClean="0">
                <a:solidFill>
                  <a:srgbClr val="D0021B">
                    <a:alpha val="100000"/>
                  </a:srgbClr>
                </a:solidFill>
                <a:latin typeface="Vodafone Rg"/>
              </a:rPr>
              <a:t> </a:t>
            </a:r>
            <a:r>
              <a:rPr lang="en-US" sz="900" b="0" i="0" spc="0" dirty="0">
                <a:solidFill>
                  <a:srgbClr val="D0021B">
                    <a:alpha val="100000"/>
                  </a:srgbClr>
                </a:solidFill>
                <a:latin typeface="Vodafone Rg"/>
              </a:rPr>
              <a:t>Strategy</a:t>
            </a:r>
          </a:p>
        </p:txBody>
      </p:sp>
      <p:sp>
        <p:nvSpPr>
          <p:cNvPr id="91" name="TextBox 31"/>
          <p:cNvSpPr txBox="1"/>
          <p:nvPr/>
        </p:nvSpPr>
        <p:spPr>
          <a:xfrm rot="21600000">
            <a:off x="8165982" y="1089585"/>
            <a:ext cx="1265293" cy="13335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108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Vodafone Rg"/>
              </a:rPr>
              <a:t>01.06.2023</a:t>
            </a:r>
          </a:p>
        </p:txBody>
      </p:sp>
      <p:sp>
        <p:nvSpPr>
          <p:cNvPr id="92" name="TextBox 32"/>
          <p:cNvSpPr txBox="1"/>
          <p:nvPr/>
        </p:nvSpPr>
        <p:spPr>
          <a:xfrm rot="21600000">
            <a:off x="8165973" y="1911117"/>
            <a:ext cx="1265293" cy="13335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1080"/>
              </a:lnSpc>
            </a:pPr>
            <a:r>
              <a:rPr lang="en-US" sz="900" b="0" i="0" spc="0">
                <a:solidFill>
                  <a:srgbClr val="D0021B">
                    <a:alpha val="100000"/>
                  </a:srgbClr>
                </a:solidFill>
                <a:latin typeface="Vodafone Rg"/>
              </a:rPr>
              <a:t>Launch</a:t>
            </a:r>
          </a:p>
        </p:txBody>
      </p:sp>
      <p:pic>
        <p:nvPicPr>
          <p:cNvPr id="93" name="Picture 33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3189560" y="1344379"/>
            <a:ext cx="352425" cy="352425"/>
          </a:xfrm>
          <a:prstGeom prst="rect">
            <a:avLst/>
          </a:prstGeom>
        </p:spPr>
      </p:pic>
      <p:sp>
        <p:nvSpPr>
          <p:cNvPr id="94" name="TextBox 34"/>
          <p:cNvSpPr txBox="1"/>
          <p:nvPr/>
        </p:nvSpPr>
        <p:spPr>
          <a:xfrm rot="21600000">
            <a:off x="415409" y="1106254"/>
            <a:ext cx="1035871" cy="933450"/>
          </a:xfrm>
          <a:prstGeom prst="rect">
            <a:avLst/>
          </a:prstGeom>
        </p:spPr>
        <p:txBody>
          <a:bodyPr lIns="0" tIns="50400" rIns="0" bIns="0" rtlCol="0" anchor="t"/>
          <a:lstStyle/>
          <a:p>
            <a:pPr algn="l">
              <a:lnSpc>
                <a:spcPts val="3600"/>
              </a:lnSpc>
            </a:pPr>
            <a:r>
              <a:rPr lang="en-US" sz="3600" b="1" i="0" spc="0" dirty="0">
                <a:solidFill>
                  <a:srgbClr val="D0021B">
                    <a:alpha val="100000"/>
                  </a:srgbClr>
                </a:solidFill>
                <a:latin typeface="Vodafone Rg"/>
              </a:rPr>
              <a:t>Time</a:t>
            </a:r>
          </a:p>
          <a:p>
            <a:pPr algn="l">
              <a:lnSpc>
                <a:spcPts val="3600"/>
              </a:lnSpc>
            </a:pPr>
            <a:r>
              <a:rPr lang="en-US" sz="3600" b="1" i="0" spc="0" dirty="0">
                <a:solidFill>
                  <a:srgbClr val="D0021B">
                    <a:alpha val="100000"/>
                  </a:srgbClr>
                </a:solidFill>
                <a:latin typeface="Vodafone Rg"/>
              </a:rPr>
              <a:t>Plan</a:t>
            </a:r>
          </a:p>
        </p:txBody>
      </p:sp>
      <p:pic>
        <p:nvPicPr>
          <p:cNvPr id="95" name="Picture 35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4196829" y="1253892"/>
            <a:ext cx="476250" cy="476250"/>
          </a:xfrm>
          <a:prstGeom prst="rect">
            <a:avLst/>
          </a:prstGeom>
        </p:spPr>
      </p:pic>
      <p:pic>
        <p:nvPicPr>
          <p:cNvPr id="96" name="Picture 36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 rot="21600000">
            <a:off x="5351735" y="1315804"/>
            <a:ext cx="428625" cy="428625"/>
          </a:xfrm>
          <a:prstGeom prst="rect">
            <a:avLst/>
          </a:prstGeom>
        </p:spPr>
      </p:pic>
      <p:pic>
        <p:nvPicPr>
          <p:cNvPr id="97" name="Picture 37"/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 rot="21600000">
            <a:off x="6482829" y="1325329"/>
            <a:ext cx="409575" cy="409575"/>
          </a:xfrm>
          <a:prstGeom prst="rect">
            <a:avLst/>
          </a:prstGeom>
        </p:spPr>
      </p:pic>
      <p:pic>
        <p:nvPicPr>
          <p:cNvPr id="98" name="Picture 38"/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 rot="21600000">
            <a:off x="7518673" y="1341998"/>
            <a:ext cx="476250" cy="476250"/>
          </a:xfrm>
          <a:prstGeom prst="rect">
            <a:avLst/>
          </a:prstGeom>
        </p:spPr>
      </p:pic>
      <p:pic>
        <p:nvPicPr>
          <p:cNvPr id="99" name="Picture 39"/>
          <p:cNvPicPr>
            <a:picLocks noChangeAspect="1"/>
          </p:cNvPicPr>
          <p:nvPr/>
        </p:nvPicPr>
        <p:blipFill>
          <a:blip r:embed="rId8">
            <a:alphaModFix/>
          </a:blip>
          <a:srcRect/>
          <a:stretch>
            <a:fillRect/>
          </a:stretch>
        </p:blipFill>
        <p:spPr>
          <a:xfrm rot="21600000">
            <a:off x="8609285" y="1339617"/>
            <a:ext cx="409575" cy="409575"/>
          </a:xfrm>
          <a:prstGeom prst="rect">
            <a:avLst/>
          </a:prstGeom>
        </p:spPr>
      </p:pic>
      <p:sp>
        <p:nvSpPr>
          <p:cNvPr id="100" name="TextBox 40"/>
          <p:cNvSpPr txBox="1"/>
          <p:nvPr/>
        </p:nvSpPr>
        <p:spPr>
          <a:xfrm rot="21600000">
            <a:off x="415404" y="2681490"/>
            <a:ext cx="1664464" cy="466725"/>
          </a:xfrm>
          <a:prstGeom prst="rect">
            <a:avLst/>
          </a:prstGeom>
        </p:spPr>
        <p:txBody>
          <a:bodyPr lIns="0" tIns="50400" rIns="0" bIns="0" rtlCol="0" anchor="t"/>
          <a:lstStyle/>
          <a:p>
            <a:pPr algn="l">
              <a:lnSpc>
                <a:spcPts val="3600"/>
              </a:lnSpc>
            </a:pPr>
            <a:r>
              <a:rPr lang="en-US" sz="3600" b="1" i="0" spc="0" dirty="0">
                <a:solidFill>
                  <a:srgbClr val="D0021B">
                    <a:alpha val="100000"/>
                  </a:srgbClr>
                </a:solidFill>
                <a:latin typeface="Vodafone Rg"/>
              </a:rPr>
              <a:t>Budget</a:t>
            </a:r>
          </a:p>
        </p:txBody>
      </p:sp>
      <p:sp>
        <p:nvSpPr>
          <p:cNvPr id="101" name="TextBox 41"/>
          <p:cNvSpPr txBox="1"/>
          <p:nvPr/>
        </p:nvSpPr>
        <p:spPr>
          <a:xfrm rot="21600000">
            <a:off x="2282380" y="2707729"/>
            <a:ext cx="2931299" cy="27622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080"/>
              </a:lnSpc>
            </a:pPr>
            <a:r>
              <a:rPr lang="en-US" sz="900" b="1" i="0" spc="0">
                <a:solidFill>
                  <a:srgbClr val="000000">
                    <a:alpha val="100000"/>
                  </a:srgbClr>
                </a:solidFill>
                <a:latin typeface="Vodafone Rg"/>
              </a:rPr>
              <a:t>Production</a:t>
            </a: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Vodafone Rg"/>
              </a:rPr>
              <a:t> </a:t>
            </a:r>
          </a:p>
          <a:p>
            <a:pPr algn="l">
              <a:lnSpc>
                <a:spcPts val="108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Vodafone Rg"/>
              </a:rPr>
              <a:t>(including all digital &amp; Offline designs; application, website etc.)</a:t>
            </a:r>
          </a:p>
        </p:txBody>
      </p:sp>
      <p:sp>
        <p:nvSpPr>
          <p:cNvPr id="102" name="TextBox 42"/>
          <p:cNvSpPr txBox="1"/>
          <p:nvPr/>
        </p:nvSpPr>
        <p:spPr>
          <a:xfrm rot="21600000">
            <a:off x="2282304" y="3032770"/>
            <a:ext cx="2931299" cy="276225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2160"/>
              </a:lnSpc>
            </a:pPr>
            <a:r>
              <a:rPr lang="tr-TR" b="1" dirty="0">
                <a:solidFill>
                  <a:srgbClr val="000000">
                    <a:alpha val="100000"/>
                  </a:srgbClr>
                </a:solidFill>
                <a:latin typeface="Vodafone Rg"/>
              </a:rPr>
              <a:t>2</a:t>
            </a:r>
            <a:r>
              <a:rPr lang="en-US" sz="1800" b="1" i="0" spc="0" dirty="0" smtClean="0">
                <a:solidFill>
                  <a:srgbClr val="000000">
                    <a:alpha val="100000"/>
                  </a:srgbClr>
                </a:solidFill>
                <a:latin typeface="Vodafone Rg"/>
              </a:rPr>
              <a:t>.500.000 </a:t>
            </a:r>
            <a:r>
              <a:rPr lang="en-US" sz="1800" b="1" i="0" spc="0" dirty="0">
                <a:solidFill>
                  <a:srgbClr val="000000">
                    <a:alpha val="100000"/>
                  </a:srgbClr>
                </a:solidFill>
                <a:latin typeface="Vodafone Rg"/>
              </a:rPr>
              <a:t>TL</a:t>
            </a:r>
          </a:p>
        </p:txBody>
      </p:sp>
      <p:sp>
        <p:nvSpPr>
          <p:cNvPr id="103" name="TextBox 43"/>
          <p:cNvSpPr txBox="1"/>
          <p:nvPr/>
        </p:nvSpPr>
        <p:spPr>
          <a:xfrm rot="21600000">
            <a:off x="5639942" y="2702208"/>
            <a:ext cx="2931299" cy="27622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080"/>
              </a:lnSpc>
            </a:pPr>
            <a:r>
              <a:rPr lang="en-US" sz="900" b="1" i="0" spc="0" dirty="0">
                <a:solidFill>
                  <a:srgbClr val="000000">
                    <a:alpha val="100000"/>
                  </a:srgbClr>
                </a:solidFill>
                <a:latin typeface="Vodafone Rg"/>
              </a:rPr>
              <a:t>Media Spending</a:t>
            </a:r>
            <a:r>
              <a:rPr lang="en-US" sz="900" b="0" i="0" spc="0" dirty="0">
                <a:solidFill>
                  <a:srgbClr val="000000">
                    <a:alpha val="100000"/>
                  </a:srgbClr>
                </a:solidFill>
                <a:latin typeface="Vodafone Rg"/>
              </a:rPr>
              <a:t> </a:t>
            </a:r>
          </a:p>
          <a:p>
            <a:pPr algn="l">
              <a:lnSpc>
                <a:spcPts val="1080"/>
              </a:lnSpc>
            </a:pPr>
            <a:r>
              <a:rPr lang="en-US" sz="900" b="0" i="0" spc="0" dirty="0">
                <a:solidFill>
                  <a:srgbClr val="000000">
                    <a:alpha val="100000"/>
                  </a:srgbClr>
                </a:solidFill>
                <a:latin typeface="Vodafone Rg"/>
              </a:rPr>
              <a:t>(TV, Digital, PR, Influencer Marketing.)</a:t>
            </a:r>
          </a:p>
        </p:txBody>
      </p:sp>
      <p:sp>
        <p:nvSpPr>
          <p:cNvPr id="104" name="TextBox 44"/>
          <p:cNvSpPr txBox="1"/>
          <p:nvPr/>
        </p:nvSpPr>
        <p:spPr>
          <a:xfrm rot="21600000">
            <a:off x="5639866" y="3027248"/>
            <a:ext cx="2931299" cy="276225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2160"/>
              </a:lnSpc>
            </a:pPr>
            <a:r>
              <a:rPr lang="tr-TR" b="1" dirty="0" smtClean="0">
                <a:solidFill>
                  <a:srgbClr val="000000">
                    <a:alpha val="100000"/>
                  </a:srgbClr>
                </a:solidFill>
                <a:latin typeface="Vodafone Rg"/>
              </a:rPr>
              <a:t>15</a:t>
            </a:r>
            <a:r>
              <a:rPr lang="en-US" sz="1800" b="1" i="0" spc="0" dirty="0" smtClean="0">
                <a:solidFill>
                  <a:srgbClr val="000000">
                    <a:alpha val="100000"/>
                  </a:srgbClr>
                </a:solidFill>
                <a:latin typeface="Vodafone Rg"/>
              </a:rPr>
              <a:t>.000.000 </a:t>
            </a:r>
            <a:r>
              <a:rPr lang="en-US" sz="1800" b="1" i="0" spc="0" dirty="0">
                <a:solidFill>
                  <a:srgbClr val="000000">
                    <a:alpha val="100000"/>
                  </a:srgbClr>
                </a:solidFill>
                <a:latin typeface="Vodafone Rg"/>
              </a:rPr>
              <a:t>TL</a:t>
            </a:r>
          </a:p>
        </p:txBody>
      </p:sp>
      <p:sp>
        <p:nvSpPr>
          <p:cNvPr id="105" name="TextBox 45"/>
          <p:cNvSpPr txBox="1"/>
          <p:nvPr/>
        </p:nvSpPr>
        <p:spPr>
          <a:xfrm rot="21600000">
            <a:off x="415403" y="3664122"/>
            <a:ext cx="1728731" cy="933450"/>
          </a:xfrm>
          <a:prstGeom prst="rect">
            <a:avLst/>
          </a:prstGeom>
        </p:spPr>
        <p:txBody>
          <a:bodyPr lIns="0" tIns="50400" rIns="0" bIns="0" rtlCol="0" anchor="t"/>
          <a:lstStyle/>
          <a:p>
            <a:pPr algn="l"/>
            <a:r>
              <a:rPr lang="en-US" sz="3600" b="1" i="0" spc="0" dirty="0" smtClean="0">
                <a:solidFill>
                  <a:srgbClr val="D0021B">
                    <a:alpha val="100000"/>
                  </a:srgbClr>
                </a:solidFill>
                <a:latin typeface="Vodafone Rg"/>
              </a:rPr>
              <a:t>KPI's</a:t>
            </a:r>
            <a:r>
              <a:rPr lang="tr-TR" sz="3600" b="1" dirty="0">
                <a:solidFill>
                  <a:srgbClr val="D0021B">
                    <a:alpha val="100000"/>
                  </a:srgbClr>
                </a:solidFill>
                <a:latin typeface="Vodafone Rg"/>
              </a:rPr>
              <a:t> </a:t>
            </a:r>
            <a:endParaRPr lang="tr-TR" sz="3600" b="1" dirty="0" smtClean="0">
              <a:solidFill>
                <a:srgbClr val="D0021B">
                  <a:alpha val="100000"/>
                </a:srgbClr>
              </a:solidFill>
              <a:latin typeface="Vodafone Rg"/>
            </a:endParaRPr>
          </a:p>
          <a:p>
            <a:pPr algn="l"/>
            <a:r>
              <a:rPr lang="tr-TR" sz="900" dirty="0" smtClean="0">
                <a:solidFill>
                  <a:srgbClr val="D0021B">
                    <a:alpha val="100000"/>
                  </a:srgbClr>
                </a:solidFill>
                <a:latin typeface="Vodafone Rg"/>
              </a:rPr>
              <a:t>ATL (1month)</a:t>
            </a:r>
            <a:endParaRPr lang="en-US" sz="900" dirty="0">
              <a:solidFill>
                <a:srgbClr val="D0021B">
                  <a:alpha val="100000"/>
                </a:srgbClr>
              </a:solidFill>
              <a:latin typeface="Vodafone Rg"/>
            </a:endParaRPr>
          </a:p>
          <a:p>
            <a:pPr algn="l"/>
            <a:r>
              <a:rPr lang="en-US" sz="3600" b="1" i="0" spc="0" dirty="0" smtClean="0">
                <a:solidFill>
                  <a:srgbClr val="D0021B">
                    <a:alpha val="100000"/>
                  </a:srgbClr>
                </a:solidFill>
                <a:latin typeface="Vodafone Rg"/>
              </a:rPr>
              <a:t>  </a:t>
            </a:r>
            <a:endParaRPr lang="en-US" sz="3600" b="1" i="0" spc="0" dirty="0">
              <a:solidFill>
                <a:srgbClr val="D0021B">
                  <a:alpha val="100000"/>
                </a:srgbClr>
              </a:solidFill>
              <a:latin typeface="Vodafone Rg"/>
            </a:endParaRPr>
          </a:p>
        </p:txBody>
      </p:sp>
      <p:sp>
        <p:nvSpPr>
          <p:cNvPr id="106" name="TextBox 46"/>
          <p:cNvSpPr txBox="1"/>
          <p:nvPr/>
        </p:nvSpPr>
        <p:spPr>
          <a:xfrm rot="21600000">
            <a:off x="3950500" y="3877757"/>
            <a:ext cx="1664464" cy="333375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l">
              <a:lnSpc>
                <a:spcPts val="2625"/>
              </a:lnSpc>
            </a:pPr>
            <a:r>
              <a:rPr lang="en-US" sz="2625" b="0" i="0" spc="0" dirty="0">
                <a:solidFill>
                  <a:srgbClr val="D0021B">
                    <a:alpha val="100000"/>
                  </a:srgbClr>
                </a:solidFill>
                <a:latin typeface="Vodafone Rg"/>
              </a:rPr>
              <a:t>40 M</a:t>
            </a:r>
          </a:p>
        </p:txBody>
      </p:sp>
      <p:sp>
        <p:nvSpPr>
          <p:cNvPr id="107" name="TextBox 47"/>
          <p:cNvSpPr txBox="1"/>
          <p:nvPr/>
        </p:nvSpPr>
        <p:spPr>
          <a:xfrm rot="21600000">
            <a:off x="4655427" y="3903592"/>
            <a:ext cx="2931299" cy="13335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080"/>
              </a:lnSpc>
            </a:pPr>
            <a:r>
              <a:rPr lang="en-US" sz="900" b="1" i="0" spc="0" dirty="0">
                <a:solidFill>
                  <a:srgbClr val="000000">
                    <a:alpha val="100000"/>
                  </a:srgbClr>
                </a:solidFill>
                <a:latin typeface="Vodafone Rg"/>
              </a:rPr>
              <a:t>Total </a:t>
            </a:r>
            <a:endParaRPr lang="tr-TR" sz="900" b="1" i="0" spc="0" dirty="0" smtClean="0">
              <a:solidFill>
                <a:srgbClr val="000000">
                  <a:alpha val="100000"/>
                </a:srgbClr>
              </a:solidFill>
              <a:latin typeface="Vodafone Rg"/>
            </a:endParaRPr>
          </a:p>
          <a:p>
            <a:pPr algn="l">
              <a:lnSpc>
                <a:spcPts val="1080"/>
              </a:lnSpc>
            </a:pPr>
            <a:r>
              <a:rPr lang="en-US" sz="900" b="1" i="0" spc="0" dirty="0" smtClean="0">
                <a:solidFill>
                  <a:srgbClr val="000000">
                    <a:alpha val="100000"/>
                  </a:srgbClr>
                </a:solidFill>
                <a:latin typeface="Vodafone Rg"/>
              </a:rPr>
              <a:t>Reach</a:t>
            </a:r>
            <a:endParaRPr lang="tr-TR" sz="900" b="1" i="0" spc="0" dirty="0" smtClean="0">
              <a:solidFill>
                <a:srgbClr val="000000">
                  <a:alpha val="100000"/>
                </a:srgbClr>
              </a:solidFill>
              <a:latin typeface="Vodafone Rg"/>
            </a:endParaRPr>
          </a:p>
          <a:p>
            <a:pPr algn="l">
              <a:lnSpc>
                <a:spcPts val="1080"/>
              </a:lnSpc>
            </a:pPr>
            <a:endParaRPr lang="en-US" sz="900" b="1" i="0" spc="0" dirty="0">
              <a:solidFill>
                <a:srgbClr val="000000">
                  <a:alpha val="100000"/>
                </a:srgbClr>
              </a:solidFill>
              <a:latin typeface="Vodafone Rg"/>
            </a:endParaRPr>
          </a:p>
        </p:txBody>
      </p:sp>
      <p:grpSp>
        <p:nvGrpSpPr>
          <p:cNvPr id="108" name="Group 49"/>
          <p:cNvGrpSpPr/>
          <p:nvPr/>
        </p:nvGrpSpPr>
        <p:grpSpPr>
          <a:xfrm rot="21600000">
            <a:off x="5718489" y="3865174"/>
            <a:ext cx="438150" cy="351996"/>
            <a:chOff x="2381250" y="4480322"/>
            <a:chExt cx="438150" cy="438150"/>
          </a:xfrm>
        </p:grpSpPr>
        <p:sp>
          <p:nvSpPr>
            <p:cNvPr id="109" name="Freeform 48"/>
            <p:cNvSpPr/>
            <p:nvPr/>
          </p:nvSpPr>
          <p:spPr>
            <a:xfrm>
              <a:off x="2381250" y="4480322"/>
              <a:ext cx="438150" cy="438150"/>
            </a:xfrm>
            <a:custGeom>
              <a:avLst/>
              <a:gdLst/>
              <a:ahLst/>
              <a:cxnLst/>
              <a:rect l="0" t="0" r="0" b="0"/>
              <a:pathLst>
                <a:path w="302889" h="302189">
                  <a:moveTo>
                    <a:pt x="296274" y="140264"/>
                  </a:moveTo>
                  <a:cubicBezTo>
                    <a:pt x="278729" y="190994"/>
                    <a:pt x="153532" y="300351"/>
                    <a:pt x="151456" y="302189"/>
                  </a:cubicBezTo>
                  <a:lnTo>
                    <a:pt x="151389" y="302189"/>
                  </a:lnTo>
                  <a:cubicBezTo>
                    <a:pt x="149312" y="300351"/>
                    <a:pt x="24116" y="190985"/>
                    <a:pt x="6571" y="140264"/>
                  </a:cubicBezTo>
                  <a:cubicBezTo>
                    <a:pt x="-11117" y="89172"/>
                    <a:pt x="8133" y="29974"/>
                    <a:pt x="49586" y="8114"/>
                  </a:cubicBezTo>
                  <a:cubicBezTo>
                    <a:pt x="87419" y="-11831"/>
                    <a:pt x="130729" y="6266"/>
                    <a:pt x="151456" y="48453"/>
                  </a:cubicBezTo>
                  <a:cubicBezTo>
                    <a:pt x="172182" y="6266"/>
                    <a:pt x="215416" y="-11831"/>
                    <a:pt x="253249" y="8114"/>
                  </a:cubicBezTo>
                  <a:cubicBezTo>
                    <a:pt x="294797" y="29974"/>
                    <a:pt x="314038" y="89172"/>
                    <a:pt x="296274" y="140264"/>
                  </a:cubicBezTo>
                  <a:close/>
                </a:path>
              </a:pathLst>
            </a:custGeom>
            <a:solidFill>
              <a:srgbClr val="D0021B">
                <a:alpha val="100000"/>
              </a:srgbClr>
            </a:solidFill>
          </p:spPr>
        </p:sp>
      </p:grpSp>
      <p:sp>
        <p:nvSpPr>
          <p:cNvPr id="110" name="TextBox 50"/>
          <p:cNvSpPr txBox="1"/>
          <p:nvPr/>
        </p:nvSpPr>
        <p:spPr>
          <a:xfrm rot="21600000">
            <a:off x="6292507" y="3928759"/>
            <a:ext cx="2931299" cy="13335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080"/>
              </a:lnSpc>
            </a:pPr>
            <a:r>
              <a:rPr lang="en-US" sz="900" b="1" i="0" spc="0" dirty="0">
                <a:solidFill>
                  <a:srgbClr val="000000">
                    <a:alpha val="100000"/>
                  </a:srgbClr>
                </a:solidFill>
                <a:latin typeface="Vodafone Rg"/>
              </a:rPr>
              <a:t>Being </a:t>
            </a:r>
            <a:endParaRPr lang="tr-TR" sz="900" b="1" i="0" spc="0" dirty="0" smtClean="0">
              <a:solidFill>
                <a:srgbClr val="000000">
                  <a:alpha val="100000"/>
                </a:srgbClr>
              </a:solidFill>
              <a:latin typeface="Vodafone Rg"/>
            </a:endParaRPr>
          </a:p>
          <a:p>
            <a:pPr algn="l">
              <a:lnSpc>
                <a:spcPts val="1080"/>
              </a:lnSpc>
            </a:pPr>
            <a:r>
              <a:rPr lang="en-US" sz="900" b="1" i="0" spc="0" dirty="0" err="1" smtClean="0">
                <a:solidFill>
                  <a:srgbClr val="000000">
                    <a:alpha val="100000"/>
                  </a:srgbClr>
                </a:solidFill>
                <a:latin typeface="Vodafone Rg"/>
              </a:rPr>
              <a:t>Lovemark</a:t>
            </a:r>
            <a:endParaRPr lang="en-US" sz="900" b="1" i="0" spc="0" dirty="0">
              <a:solidFill>
                <a:srgbClr val="000000">
                  <a:alpha val="100000"/>
                </a:srgbClr>
              </a:solidFill>
              <a:latin typeface="Vodafone Rg"/>
            </a:endParaRPr>
          </a:p>
        </p:txBody>
      </p:sp>
      <p:sp>
        <p:nvSpPr>
          <p:cNvPr id="111" name="TextBox 53"/>
          <p:cNvSpPr txBox="1"/>
          <p:nvPr/>
        </p:nvSpPr>
        <p:spPr>
          <a:xfrm rot="21600000">
            <a:off x="3957787" y="4650496"/>
            <a:ext cx="1664464" cy="333375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l">
              <a:lnSpc>
                <a:spcPts val="2625"/>
              </a:lnSpc>
            </a:pPr>
            <a:r>
              <a:rPr lang="tr-TR" sz="2625" dirty="0" smtClean="0">
                <a:solidFill>
                  <a:srgbClr val="D0021B">
                    <a:alpha val="100000"/>
                  </a:srgbClr>
                </a:solidFill>
                <a:latin typeface="Vodafone Rg"/>
              </a:rPr>
              <a:t>6,5</a:t>
            </a:r>
            <a:r>
              <a:rPr lang="en-US" sz="2625" b="0" i="0" spc="0" dirty="0" smtClean="0">
                <a:solidFill>
                  <a:srgbClr val="D0021B">
                    <a:alpha val="100000"/>
                  </a:srgbClr>
                </a:solidFill>
                <a:latin typeface="Vodafone Rg"/>
              </a:rPr>
              <a:t> </a:t>
            </a:r>
            <a:r>
              <a:rPr lang="en-US" sz="2625" b="0" i="0" spc="0" dirty="0">
                <a:solidFill>
                  <a:srgbClr val="D0021B">
                    <a:alpha val="100000"/>
                  </a:srgbClr>
                </a:solidFill>
                <a:latin typeface="Vodafone Rg"/>
              </a:rPr>
              <a:t>M</a:t>
            </a:r>
          </a:p>
        </p:txBody>
      </p:sp>
      <p:sp>
        <p:nvSpPr>
          <p:cNvPr id="112" name="TextBox 54"/>
          <p:cNvSpPr txBox="1"/>
          <p:nvPr/>
        </p:nvSpPr>
        <p:spPr>
          <a:xfrm rot="21600000">
            <a:off x="4725793" y="4651970"/>
            <a:ext cx="2931299" cy="27622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080"/>
              </a:lnSpc>
            </a:pPr>
            <a:r>
              <a:rPr lang="en-US" sz="900" b="1" i="0" spc="0" dirty="0">
                <a:solidFill>
                  <a:srgbClr val="000000">
                    <a:alpha val="100000"/>
                  </a:srgbClr>
                </a:solidFill>
                <a:latin typeface="Vodafone Rg"/>
              </a:rPr>
              <a:t>Total Unique </a:t>
            </a:r>
            <a:endParaRPr lang="tr-TR" sz="900" b="1" i="0" spc="0" dirty="0" smtClean="0">
              <a:solidFill>
                <a:srgbClr val="000000">
                  <a:alpha val="100000"/>
                </a:srgbClr>
              </a:solidFill>
              <a:latin typeface="Vodafone Rg"/>
            </a:endParaRPr>
          </a:p>
          <a:p>
            <a:pPr algn="l">
              <a:lnSpc>
                <a:spcPts val="1080"/>
              </a:lnSpc>
            </a:pPr>
            <a:r>
              <a:rPr lang="en-US" sz="900" b="1" i="0" spc="0" dirty="0" smtClean="0">
                <a:solidFill>
                  <a:srgbClr val="000000">
                    <a:alpha val="100000"/>
                  </a:srgbClr>
                </a:solidFill>
                <a:latin typeface="Vodafone Rg"/>
              </a:rPr>
              <a:t>Donators </a:t>
            </a:r>
            <a:endParaRPr lang="en-US" sz="900" b="1" i="0" spc="0" dirty="0">
              <a:solidFill>
                <a:srgbClr val="000000">
                  <a:alpha val="100000"/>
                </a:srgbClr>
              </a:solidFill>
              <a:latin typeface="Vodafone Rg"/>
            </a:endParaRPr>
          </a:p>
        </p:txBody>
      </p:sp>
      <p:sp>
        <p:nvSpPr>
          <p:cNvPr id="113" name="TextBox 55"/>
          <p:cNvSpPr txBox="1"/>
          <p:nvPr/>
        </p:nvSpPr>
        <p:spPr>
          <a:xfrm rot="21600000">
            <a:off x="2186034" y="3881164"/>
            <a:ext cx="1664464" cy="333375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l">
              <a:lnSpc>
                <a:spcPts val="2625"/>
              </a:lnSpc>
            </a:pPr>
            <a:r>
              <a:rPr lang="en-US" sz="2625" b="0" i="0" spc="0" dirty="0">
                <a:solidFill>
                  <a:srgbClr val="D0021B">
                    <a:alpha val="100000"/>
                  </a:srgbClr>
                </a:solidFill>
                <a:latin typeface="Vodafone Rg"/>
              </a:rPr>
              <a:t>90%</a:t>
            </a:r>
          </a:p>
        </p:txBody>
      </p:sp>
      <p:sp>
        <p:nvSpPr>
          <p:cNvPr id="114" name="TextBox 56"/>
          <p:cNvSpPr txBox="1"/>
          <p:nvPr/>
        </p:nvSpPr>
        <p:spPr>
          <a:xfrm rot="21600000">
            <a:off x="2849061" y="3894567"/>
            <a:ext cx="2931299" cy="13335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080"/>
              </a:lnSpc>
            </a:pPr>
            <a:r>
              <a:rPr lang="en-US" sz="900" b="1" i="0" spc="0" dirty="0">
                <a:solidFill>
                  <a:srgbClr val="000000">
                    <a:alpha val="100000"/>
                  </a:srgbClr>
                </a:solidFill>
                <a:latin typeface="Vodafone Rg"/>
              </a:rPr>
              <a:t>Awareness </a:t>
            </a:r>
            <a:endParaRPr lang="tr-TR" sz="900" b="1" i="0" spc="0" dirty="0" smtClean="0">
              <a:solidFill>
                <a:srgbClr val="000000">
                  <a:alpha val="100000"/>
                </a:srgbClr>
              </a:solidFill>
              <a:latin typeface="Vodafone Rg"/>
            </a:endParaRPr>
          </a:p>
          <a:p>
            <a:pPr algn="l">
              <a:lnSpc>
                <a:spcPts val="1080"/>
              </a:lnSpc>
            </a:pPr>
            <a:r>
              <a:rPr lang="tr-TR" sz="900" b="1" dirty="0">
                <a:solidFill>
                  <a:srgbClr val="000000">
                    <a:alpha val="100000"/>
                  </a:srgbClr>
                </a:solidFill>
                <a:latin typeface="Vodafone Rg"/>
              </a:rPr>
              <a:t>S</a:t>
            </a:r>
            <a:r>
              <a:rPr lang="en-US" sz="900" b="1" i="0" spc="0" dirty="0" smtClean="0">
                <a:solidFill>
                  <a:srgbClr val="000000">
                    <a:alpha val="100000"/>
                  </a:srgbClr>
                </a:solidFill>
                <a:latin typeface="Vodafone Rg"/>
              </a:rPr>
              <a:t>core</a:t>
            </a:r>
            <a:endParaRPr lang="tr-TR" sz="900" b="1" i="0" spc="0" dirty="0" smtClean="0">
              <a:solidFill>
                <a:srgbClr val="000000">
                  <a:alpha val="100000"/>
                </a:srgbClr>
              </a:solidFill>
              <a:latin typeface="Vodafone Rg"/>
            </a:endParaRPr>
          </a:p>
          <a:p>
            <a:pPr algn="l">
              <a:lnSpc>
                <a:spcPts val="1080"/>
              </a:lnSpc>
            </a:pPr>
            <a:endParaRPr lang="en-US" sz="900" b="1" i="0" spc="0" dirty="0">
              <a:solidFill>
                <a:srgbClr val="000000">
                  <a:alpha val="100000"/>
                </a:srgbClr>
              </a:solidFill>
              <a:latin typeface="Vodafone Rg"/>
            </a:endParaRPr>
          </a:p>
        </p:txBody>
      </p:sp>
      <p:sp>
        <p:nvSpPr>
          <p:cNvPr id="115" name="TextBox 57"/>
          <p:cNvSpPr txBox="1"/>
          <p:nvPr/>
        </p:nvSpPr>
        <p:spPr>
          <a:xfrm rot="21600000">
            <a:off x="2186034" y="4655958"/>
            <a:ext cx="1664464" cy="333375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l">
              <a:lnSpc>
                <a:spcPts val="2625"/>
              </a:lnSpc>
            </a:pPr>
            <a:r>
              <a:rPr lang="tr-TR" sz="2625" dirty="0">
                <a:solidFill>
                  <a:srgbClr val="D0021B">
                    <a:alpha val="100000"/>
                  </a:srgbClr>
                </a:solidFill>
                <a:latin typeface="Vodafone Rg"/>
              </a:rPr>
              <a:t>2</a:t>
            </a:r>
            <a:r>
              <a:rPr lang="en-US" sz="2625" b="0" i="0" spc="0" dirty="0" smtClean="0">
                <a:solidFill>
                  <a:srgbClr val="D0021B">
                    <a:alpha val="100000"/>
                  </a:srgbClr>
                </a:solidFill>
                <a:latin typeface="Vodafone Rg"/>
              </a:rPr>
              <a:t>.</a:t>
            </a:r>
            <a:r>
              <a:rPr lang="tr-TR" sz="2625" b="0" i="0" spc="0" dirty="0" smtClean="0">
                <a:solidFill>
                  <a:srgbClr val="D0021B">
                    <a:alpha val="100000"/>
                  </a:srgbClr>
                </a:solidFill>
                <a:latin typeface="Vodafone Rg"/>
              </a:rPr>
              <a:t>955</a:t>
            </a:r>
            <a:r>
              <a:rPr lang="en-US" sz="2625" b="0" i="0" spc="0" dirty="0" smtClean="0">
                <a:solidFill>
                  <a:srgbClr val="D0021B">
                    <a:alpha val="100000"/>
                  </a:srgbClr>
                </a:solidFill>
                <a:latin typeface="Vodafone Rg"/>
              </a:rPr>
              <a:t> </a:t>
            </a:r>
            <a:r>
              <a:rPr lang="en-US" sz="2625" b="0" i="0" spc="0" dirty="0">
                <a:solidFill>
                  <a:srgbClr val="D0021B">
                    <a:alpha val="100000"/>
                  </a:srgbClr>
                </a:solidFill>
                <a:latin typeface="Vodafone Rg"/>
              </a:rPr>
              <a:t>M</a:t>
            </a:r>
          </a:p>
        </p:txBody>
      </p:sp>
      <p:sp>
        <p:nvSpPr>
          <p:cNvPr id="116" name="TextBox 58"/>
          <p:cNvSpPr txBox="1"/>
          <p:nvPr/>
        </p:nvSpPr>
        <p:spPr>
          <a:xfrm rot="21600000">
            <a:off x="3260144" y="4683834"/>
            <a:ext cx="2931299" cy="13335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080"/>
              </a:lnSpc>
            </a:pPr>
            <a:r>
              <a:rPr lang="en-US" sz="900" b="1" i="0" spc="0" dirty="0">
                <a:solidFill>
                  <a:srgbClr val="000000">
                    <a:alpha val="100000"/>
                  </a:srgbClr>
                </a:solidFill>
                <a:latin typeface="Vodafone Rg"/>
              </a:rPr>
              <a:t>Total </a:t>
            </a:r>
            <a:endParaRPr lang="tr-TR" sz="900" b="1" i="0" spc="0" dirty="0" smtClean="0">
              <a:solidFill>
                <a:srgbClr val="000000">
                  <a:alpha val="100000"/>
                </a:srgbClr>
              </a:solidFill>
              <a:latin typeface="Vodafone Rg"/>
            </a:endParaRPr>
          </a:p>
          <a:p>
            <a:pPr algn="l">
              <a:lnSpc>
                <a:spcPts val="1080"/>
              </a:lnSpc>
            </a:pPr>
            <a:r>
              <a:rPr lang="en-US" sz="900" b="1" i="0" spc="0" dirty="0" smtClean="0">
                <a:solidFill>
                  <a:srgbClr val="000000">
                    <a:alpha val="100000"/>
                  </a:srgbClr>
                </a:solidFill>
                <a:latin typeface="Vodafone Rg"/>
              </a:rPr>
              <a:t>Donation</a:t>
            </a:r>
            <a:endParaRPr lang="en-US" sz="900" b="1" i="0" spc="0" dirty="0">
              <a:solidFill>
                <a:srgbClr val="000000">
                  <a:alpha val="100000"/>
                </a:srgbClr>
              </a:solidFill>
              <a:latin typeface="Vodafone Rg"/>
            </a:endParaRPr>
          </a:p>
        </p:txBody>
      </p:sp>
      <p:sp>
        <p:nvSpPr>
          <p:cNvPr id="117" name="TextBox 60"/>
          <p:cNvSpPr txBox="1"/>
          <p:nvPr/>
        </p:nvSpPr>
        <p:spPr>
          <a:xfrm rot="21600000">
            <a:off x="5619237" y="4659471"/>
            <a:ext cx="1664464" cy="333375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l">
              <a:lnSpc>
                <a:spcPts val="2625"/>
              </a:lnSpc>
            </a:pPr>
            <a:r>
              <a:rPr lang="en-US" sz="2625" b="0" i="0" spc="0" dirty="0" smtClean="0">
                <a:solidFill>
                  <a:srgbClr val="D0021B">
                    <a:alpha val="100000"/>
                  </a:srgbClr>
                </a:solidFill>
                <a:latin typeface="Vodafone Rg"/>
              </a:rPr>
              <a:t>7</a:t>
            </a:r>
            <a:r>
              <a:rPr lang="tr-TR" sz="2625" b="0" i="0" spc="0" dirty="0" smtClean="0">
                <a:solidFill>
                  <a:srgbClr val="D0021B">
                    <a:alpha val="100000"/>
                  </a:srgbClr>
                </a:solidFill>
                <a:latin typeface="Vodafone Rg"/>
              </a:rPr>
              <a:t>9</a:t>
            </a:r>
            <a:r>
              <a:rPr lang="en-US" sz="2625" b="0" i="0" spc="0" dirty="0" smtClean="0">
                <a:solidFill>
                  <a:srgbClr val="D0021B">
                    <a:alpha val="100000"/>
                  </a:srgbClr>
                </a:solidFill>
                <a:latin typeface="Vodafone Rg"/>
              </a:rPr>
              <a:t>%</a:t>
            </a:r>
            <a:endParaRPr lang="en-US" sz="2625" b="0" i="0" spc="0" dirty="0">
              <a:solidFill>
                <a:srgbClr val="D0021B">
                  <a:alpha val="100000"/>
                </a:srgbClr>
              </a:solidFill>
              <a:latin typeface="Vodafone Rg"/>
            </a:endParaRPr>
          </a:p>
        </p:txBody>
      </p:sp>
      <p:sp>
        <p:nvSpPr>
          <p:cNvPr id="118" name="TextBox 61"/>
          <p:cNvSpPr txBox="1"/>
          <p:nvPr/>
        </p:nvSpPr>
        <p:spPr>
          <a:xfrm rot="21600000">
            <a:off x="6295516" y="4690393"/>
            <a:ext cx="2931299" cy="27622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080"/>
              </a:lnSpc>
            </a:pPr>
            <a:r>
              <a:rPr lang="en-US" sz="900" b="1" i="0" spc="0" dirty="0">
                <a:solidFill>
                  <a:srgbClr val="000000">
                    <a:alpha val="100000"/>
                  </a:srgbClr>
                </a:solidFill>
                <a:latin typeface="Vodafone Rg"/>
              </a:rPr>
              <a:t>Reach rate of the </a:t>
            </a:r>
            <a:endParaRPr lang="tr-TR" sz="900" b="1" i="0" spc="0" dirty="0" smtClean="0">
              <a:solidFill>
                <a:srgbClr val="000000">
                  <a:alpha val="100000"/>
                </a:srgbClr>
              </a:solidFill>
              <a:latin typeface="Vodafone Rg"/>
            </a:endParaRPr>
          </a:p>
          <a:p>
            <a:pPr algn="l">
              <a:lnSpc>
                <a:spcPts val="1080"/>
              </a:lnSpc>
            </a:pPr>
            <a:r>
              <a:rPr lang="en-US" sz="900" b="1" i="0" spc="0" dirty="0" smtClean="0">
                <a:solidFill>
                  <a:srgbClr val="000000">
                    <a:alpha val="100000"/>
                  </a:srgbClr>
                </a:solidFill>
                <a:latin typeface="Vodafone Rg"/>
              </a:rPr>
              <a:t>needed students</a:t>
            </a:r>
            <a:endParaRPr lang="en-US" sz="900" b="1" i="0" spc="0" dirty="0">
              <a:solidFill>
                <a:srgbClr val="000000">
                  <a:alpha val="100000"/>
                </a:srgbClr>
              </a:solidFill>
              <a:latin typeface="Vodafone Rg"/>
            </a:endParaRPr>
          </a:p>
        </p:txBody>
      </p:sp>
      <p:sp>
        <p:nvSpPr>
          <p:cNvPr id="119" name="TextBox 45"/>
          <p:cNvSpPr txBox="1"/>
          <p:nvPr/>
        </p:nvSpPr>
        <p:spPr>
          <a:xfrm rot="21600000">
            <a:off x="457889" y="4414418"/>
            <a:ext cx="1728731" cy="933450"/>
          </a:xfrm>
          <a:prstGeom prst="rect">
            <a:avLst/>
          </a:prstGeom>
        </p:spPr>
        <p:txBody>
          <a:bodyPr lIns="0" tIns="50400" rIns="0" bIns="0" rtlCol="0" anchor="t"/>
          <a:lstStyle/>
          <a:p>
            <a:pPr algn="l"/>
            <a:r>
              <a:rPr lang="en-US" sz="3600" b="1" i="0" spc="0" dirty="0" smtClean="0">
                <a:solidFill>
                  <a:srgbClr val="D0021B">
                    <a:alpha val="100000"/>
                  </a:srgbClr>
                </a:solidFill>
                <a:latin typeface="Vodafone Rg"/>
              </a:rPr>
              <a:t>KPI's</a:t>
            </a:r>
            <a:r>
              <a:rPr lang="tr-TR" sz="3600" b="1" dirty="0">
                <a:solidFill>
                  <a:srgbClr val="D0021B">
                    <a:alpha val="100000"/>
                  </a:srgbClr>
                </a:solidFill>
                <a:latin typeface="Vodafone Rg"/>
              </a:rPr>
              <a:t> </a:t>
            </a:r>
            <a:r>
              <a:rPr lang="tr-TR" sz="900" dirty="0" smtClean="0">
                <a:solidFill>
                  <a:srgbClr val="D0021B">
                    <a:alpha val="100000"/>
                  </a:srgbClr>
                </a:solidFill>
                <a:latin typeface="Vodafone Rg"/>
              </a:rPr>
              <a:t> </a:t>
            </a:r>
          </a:p>
          <a:p>
            <a:pPr algn="l"/>
            <a:r>
              <a:rPr lang="tr-TR" sz="900" dirty="0" smtClean="0">
                <a:solidFill>
                  <a:srgbClr val="D0021B">
                    <a:alpha val="100000"/>
                  </a:srgbClr>
                </a:solidFill>
                <a:latin typeface="Vodafone Rg"/>
              </a:rPr>
              <a:t>Fund Raising (6months)</a:t>
            </a:r>
            <a:endParaRPr lang="en-US" sz="900" dirty="0">
              <a:solidFill>
                <a:srgbClr val="D0021B">
                  <a:alpha val="100000"/>
                </a:srgbClr>
              </a:solidFill>
              <a:latin typeface="Vodafone Rg"/>
            </a:endParaRPr>
          </a:p>
          <a:p>
            <a:pPr algn="l"/>
            <a:r>
              <a:rPr lang="en-US" sz="3600" b="1" i="0" spc="0" dirty="0" smtClean="0">
                <a:solidFill>
                  <a:srgbClr val="D0021B">
                    <a:alpha val="100000"/>
                  </a:srgbClr>
                </a:solidFill>
                <a:latin typeface="Vodafone Rg"/>
              </a:rPr>
              <a:t>  </a:t>
            </a:r>
            <a:endParaRPr lang="en-US" sz="3600" b="1" i="0" spc="0" dirty="0">
              <a:solidFill>
                <a:srgbClr val="D0021B">
                  <a:alpha val="100000"/>
                </a:srgbClr>
              </a:solidFill>
              <a:latin typeface="Vodafone Rg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9753600" cy="5486400"/>
            <a:chOff x="0" y="0"/>
            <a:chExt cx="9753600" cy="54864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7105599" y="2614130"/>
            <a:ext cx="1439311" cy="14393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11000"/>
          </a:blip>
          <a:srcRect/>
          <a:stretch>
            <a:fillRect/>
          </a:stretch>
        </p:blipFill>
        <p:spPr>
          <a:xfrm rot="21600000">
            <a:off x="-220418" y="-659464"/>
            <a:ext cx="10194437" cy="6805329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21600000">
            <a:off x="6032035" y="3341699"/>
            <a:ext cx="2615679" cy="1259266"/>
            <a:chOff x="5899849" y="3466087"/>
            <a:chExt cx="2559313" cy="1199279"/>
          </a:xfrm>
        </p:grpSpPr>
        <p:sp>
          <p:nvSpPr>
            <p:cNvPr id="6" name="Freeform 6"/>
            <p:cNvSpPr/>
            <p:nvPr/>
          </p:nvSpPr>
          <p:spPr>
            <a:xfrm>
              <a:off x="5899849" y="3466087"/>
              <a:ext cx="2559313" cy="1199279"/>
            </a:xfrm>
            <a:custGeom>
              <a:avLst/>
              <a:gdLst/>
              <a:ahLst/>
              <a:cxnLst/>
              <a:rect l="0" t="0" r="0" b="0"/>
              <a:pathLst>
                <a:path w="304800" h="112643">
                  <a:moveTo>
                    <a:pt x="248479" y="0"/>
                  </a:moveTo>
                  <a:lnTo>
                    <a:pt x="56321" y="0"/>
                  </a:lnTo>
                  <a:cubicBezTo>
                    <a:pt x="25346" y="0"/>
                    <a:pt x="0" y="25346"/>
                    <a:pt x="0" y="56321"/>
                  </a:cubicBezTo>
                  <a:cubicBezTo>
                    <a:pt x="0" y="87297"/>
                    <a:pt x="25346" y="112643"/>
                    <a:pt x="56321" y="112643"/>
                  </a:cubicBezTo>
                  <a:lnTo>
                    <a:pt x="248479" y="112643"/>
                  </a:lnTo>
                  <a:cubicBezTo>
                    <a:pt x="279454" y="112643"/>
                    <a:pt x="304800" y="87297"/>
                    <a:pt x="304800" y="56321"/>
                  </a:cubicBezTo>
                  <a:cubicBezTo>
                    <a:pt x="304800" y="25346"/>
                    <a:pt x="279454" y="0"/>
                    <a:pt x="248479" y="0"/>
                  </a:cubicBezTo>
                  <a:close/>
                </a:path>
              </a:pathLst>
            </a:custGeom>
            <a:solidFill>
              <a:srgbClr val="000000">
                <a:alpha val="55000"/>
              </a:srgbClr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5944552" y="2434432"/>
            <a:ext cx="5395311" cy="30345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 rot="21600000">
            <a:off x="7170103" y="3340536"/>
            <a:ext cx="1809413" cy="128598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21600000">
            <a:off x="5608400" y="3829888"/>
            <a:ext cx="3529960" cy="337339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ctr">
              <a:lnSpc>
                <a:spcPts val="2530"/>
              </a:lnSpc>
            </a:pPr>
            <a:r>
              <a:rPr lang="en-US" sz="2530" b="1" i="0" spc="0" dirty="0">
                <a:solidFill>
                  <a:srgbClr val="D0021B">
                    <a:alpha val="100000"/>
                  </a:srgbClr>
                </a:solidFill>
                <a:latin typeface="Vodafone Rg"/>
              </a:rPr>
              <a:t>Future in a </a:t>
            </a:r>
            <a:r>
              <a:rPr lang="en-US" sz="2530" b="1" i="0" spc="0" dirty="0">
                <a:solidFill>
                  <a:srgbClr val="FFFFFF">
                    <a:alpha val="100000"/>
                  </a:srgbClr>
                </a:solidFill>
                <a:latin typeface="Vodafone Rg"/>
              </a:rPr>
              <a:t>Box</a:t>
            </a:r>
          </a:p>
        </p:txBody>
      </p:sp>
      <p:sp>
        <p:nvSpPr>
          <p:cNvPr id="11" name="TextBox 11"/>
          <p:cNvSpPr txBox="1"/>
          <p:nvPr/>
        </p:nvSpPr>
        <p:spPr>
          <a:xfrm rot="21600000">
            <a:off x="597770" y="672703"/>
            <a:ext cx="2054989" cy="914400"/>
          </a:xfrm>
          <a:prstGeom prst="rect">
            <a:avLst/>
          </a:prstGeom>
        </p:spPr>
        <p:txBody>
          <a:bodyPr lIns="0" tIns="50400" rIns="0" bIns="0" rtlCol="0" anchor="t"/>
          <a:lstStyle/>
          <a:p>
            <a:pPr algn="l">
              <a:lnSpc>
                <a:spcPts val="3600"/>
              </a:lnSpc>
            </a:pPr>
            <a:r>
              <a:rPr lang="en-US" sz="3600" b="0" i="0" spc="0">
                <a:solidFill>
                  <a:srgbClr val="FFFFFF">
                    <a:alpha val="100000"/>
                  </a:srgbClr>
                </a:solidFill>
                <a:latin typeface="Vodafone Rg"/>
              </a:rPr>
              <a:t>What We</a:t>
            </a:r>
          </a:p>
          <a:p>
            <a:pPr algn="l">
              <a:lnSpc>
                <a:spcPts val="3600"/>
              </a:lnSpc>
            </a:pPr>
            <a:r>
              <a:rPr lang="en-US" sz="3600" b="0" i="0" spc="0">
                <a:solidFill>
                  <a:srgbClr val="FFFFFF">
                    <a:alpha val="100000"/>
                  </a:srgbClr>
                </a:solidFill>
                <a:latin typeface="Vodafone Rg"/>
              </a:rPr>
              <a:t>Want?</a:t>
            </a:r>
          </a:p>
        </p:txBody>
      </p:sp>
      <p:sp>
        <p:nvSpPr>
          <p:cNvPr id="12" name="TextBox 12"/>
          <p:cNvSpPr txBox="1"/>
          <p:nvPr/>
        </p:nvSpPr>
        <p:spPr>
          <a:xfrm rot="21600000">
            <a:off x="2456336" y="860822"/>
            <a:ext cx="4131449" cy="914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marL="195450" lvl="0" indent="-171450" algn="l">
              <a:lnSpc>
                <a:spcPts val="18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1200" i="0" spc="0" dirty="0">
                <a:solidFill>
                  <a:srgbClr val="FFFFFF">
                    <a:alpha val="100000"/>
                  </a:srgbClr>
                </a:solidFill>
                <a:latin typeface="Vodafone Rg"/>
              </a:rPr>
              <a:t>Strong communication and media plan with </a:t>
            </a:r>
            <a:r>
              <a:rPr lang="en-US" sz="1200" i="0" spc="0" dirty="0" err="1">
                <a:solidFill>
                  <a:srgbClr val="FFFFFF">
                    <a:alpha val="100000"/>
                  </a:srgbClr>
                </a:solidFill>
                <a:latin typeface="Vodafone Rg"/>
              </a:rPr>
              <a:t>gerilla</a:t>
            </a:r>
            <a:r>
              <a:rPr lang="en-US" sz="1200" i="0" spc="0" dirty="0">
                <a:solidFill>
                  <a:srgbClr val="FFFFFF">
                    <a:alpha val="100000"/>
                  </a:srgbClr>
                </a:solidFill>
                <a:latin typeface="Vodafone Rg"/>
              </a:rPr>
              <a:t> marketing</a:t>
            </a:r>
          </a:p>
          <a:p>
            <a:pPr marL="195450" lvl="0" indent="-171450" algn="l">
              <a:lnSpc>
                <a:spcPts val="18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1200" i="0" spc="0" dirty="0">
                <a:solidFill>
                  <a:srgbClr val="FFFFFF">
                    <a:alpha val="100000"/>
                  </a:srgbClr>
                </a:solidFill>
                <a:latin typeface="Vodafone Rg"/>
              </a:rPr>
              <a:t>Creative idea that will create national awareness on education</a:t>
            </a:r>
          </a:p>
          <a:p>
            <a:pPr marL="195450" lvl="0" indent="-171450" algn="l">
              <a:lnSpc>
                <a:spcPts val="18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1200" i="0" spc="0" dirty="0">
                <a:solidFill>
                  <a:srgbClr val="FFFFFF">
                    <a:alpha val="100000"/>
                  </a:srgbClr>
                </a:solidFill>
                <a:latin typeface="Vodafone Rg"/>
              </a:rPr>
              <a:t>Personality: Sincerity, Competence</a:t>
            </a:r>
            <a:r>
              <a:rPr lang="en-US" sz="1200" dirty="0"/>
              <a:t/>
            </a:r>
            <a:br>
              <a:rPr lang="en-US" sz="1200" dirty="0"/>
            </a:br>
            <a:endParaRPr lang="en-US" sz="1200" dirty="0"/>
          </a:p>
        </p:txBody>
      </p:sp>
      <p:sp>
        <p:nvSpPr>
          <p:cNvPr id="13" name="TextBox 13"/>
          <p:cNvSpPr txBox="1"/>
          <p:nvPr/>
        </p:nvSpPr>
        <p:spPr>
          <a:xfrm rot="21600000">
            <a:off x="597765" y="2270522"/>
            <a:ext cx="2054989" cy="914400"/>
          </a:xfrm>
          <a:prstGeom prst="rect">
            <a:avLst/>
          </a:prstGeom>
        </p:spPr>
        <p:txBody>
          <a:bodyPr lIns="0" tIns="50400" rIns="0" bIns="0" rtlCol="0" anchor="t"/>
          <a:lstStyle/>
          <a:p>
            <a:pPr algn="l">
              <a:lnSpc>
                <a:spcPts val="3600"/>
              </a:lnSpc>
            </a:pPr>
            <a:r>
              <a:rPr lang="en-US" sz="3600" b="0" i="0" spc="0">
                <a:solidFill>
                  <a:srgbClr val="FFFFFF">
                    <a:alpha val="100000"/>
                  </a:srgbClr>
                </a:solidFill>
                <a:latin typeface="Vodafone Rg"/>
              </a:rPr>
              <a:t>Impact </a:t>
            </a:r>
          </a:p>
          <a:p>
            <a:pPr algn="l">
              <a:lnSpc>
                <a:spcPts val="3600"/>
              </a:lnSpc>
            </a:pPr>
            <a:r>
              <a:rPr lang="en-US" sz="3600" b="0" i="0" spc="0">
                <a:solidFill>
                  <a:srgbClr val="FFFFFF">
                    <a:alpha val="100000"/>
                  </a:srgbClr>
                </a:solidFill>
                <a:latin typeface="Vodafone Rg"/>
              </a:rPr>
              <a:t>We Want</a:t>
            </a:r>
          </a:p>
        </p:txBody>
      </p:sp>
      <p:sp>
        <p:nvSpPr>
          <p:cNvPr id="14" name="TextBox 14"/>
          <p:cNvSpPr txBox="1"/>
          <p:nvPr/>
        </p:nvSpPr>
        <p:spPr>
          <a:xfrm rot="21600000">
            <a:off x="2456345" y="2351484"/>
            <a:ext cx="3788577" cy="64770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marL="193450" lvl="0" indent="-171450" algn="l">
              <a:lnSpc>
                <a:spcPts val="165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1200" i="0" spc="0" dirty="0">
                <a:solidFill>
                  <a:srgbClr val="FFFFFF">
                    <a:alpha val="100000"/>
                  </a:srgbClr>
                </a:solidFill>
                <a:latin typeface="Vodafone Rg"/>
              </a:rPr>
              <a:t>Nationwide awareness and movement </a:t>
            </a:r>
          </a:p>
          <a:p>
            <a:pPr marL="193450" lvl="0" indent="-171450" algn="l">
              <a:lnSpc>
                <a:spcPts val="165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1200" i="0" spc="0" dirty="0">
                <a:solidFill>
                  <a:srgbClr val="FFFFFF">
                    <a:alpha val="100000"/>
                  </a:srgbClr>
                </a:solidFill>
                <a:latin typeface="Vodafone Rg"/>
              </a:rPr>
              <a:t>Government to increase  funds in this area </a:t>
            </a:r>
          </a:p>
          <a:p>
            <a:pPr marL="193450" lvl="0" indent="-171450" algn="l">
              <a:lnSpc>
                <a:spcPts val="165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1200" i="0" spc="0" dirty="0">
                <a:solidFill>
                  <a:srgbClr val="FFFFFF">
                    <a:alpha val="100000"/>
                  </a:srgbClr>
                </a:solidFill>
                <a:latin typeface="Vodafone Rg"/>
              </a:rPr>
              <a:t>Best case for VF group to spread the solution globally.</a:t>
            </a:r>
          </a:p>
        </p:txBody>
      </p:sp>
      <p:sp>
        <p:nvSpPr>
          <p:cNvPr id="15" name="TextBox 15"/>
          <p:cNvSpPr txBox="1"/>
          <p:nvPr/>
        </p:nvSpPr>
        <p:spPr>
          <a:xfrm rot="21600000">
            <a:off x="597694" y="3951684"/>
            <a:ext cx="2054989" cy="914400"/>
          </a:xfrm>
          <a:prstGeom prst="rect">
            <a:avLst/>
          </a:prstGeom>
        </p:spPr>
        <p:txBody>
          <a:bodyPr lIns="0" tIns="50400" rIns="0" bIns="0" rtlCol="0" anchor="t"/>
          <a:lstStyle/>
          <a:p>
            <a:pPr algn="l">
              <a:lnSpc>
                <a:spcPts val="3600"/>
              </a:lnSpc>
            </a:pPr>
            <a:r>
              <a:rPr lang="en-US" sz="3600" b="0" i="0" spc="0">
                <a:solidFill>
                  <a:srgbClr val="FFFFFF">
                    <a:alpha val="100000"/>
                  </a:srgbClr>
                </a:solidFill>
                <a:latin typeface="Vodafone Rg"/>
              </a:rPr>
              <a:t>Results</a:t>
            </a:r>
          </a:p>
          <a:p>
            <a:pPr algn="l">
              <a:lnSpc>
                <a:spcPts val="3600"/>
              </a:lnSpc>
            </a:pPr>
            <a:r>
              <a:rPr lang="en-US" sz="3600" b="0" i="0" spc="0">
                <a:solidFill>
                  <a:srgbClr val="FFFFFF">
                    <a:alpha val="100000"/>
                  </a:srgbClr>
                </a:solidFill>
                <a:latin typeface="Vodafone Rg"/>
              </a:rPr>
              <a:t>We Want</a:t>
            </a:r>
          </a:p>
        </p:txBody>
      </p:sp>
      <p:sp>
        <p:nvSpPr>
          <p:cNvPr id="16" name="TextBox 16"/>
          <p:cNvSpPr txBox="1"/>
          <p:nvPr/>
        </p:nvSpPr>
        <p:spPr>
          <a:xfrm rot="21600000">
            <a:off x="2456188" y="4104084"/>
            <a:ext cx="3788577" cy="64770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marL="193450" lvl="0" indent="-171450" algn="l">
              <a:lnSpc>
                <a:spcPts val="165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1200" i="0" spc="0" dirty="0">
                <a:solidFill>
                  <a:srgbClr val="FFFFFF">
                    <a:alpha val="100000"/>
                  </a:srgbClr>
                </a:solidFill>
                <a:latin typeface="Vodafone Rg"/>
              </a:rPr>
              <a:t>Education system to be up and running fast</a:t>
            </a:r>
          </a:p>
          <a:p>
            <a:pPr marL="193450" lvl="0" indent="-171450" algn="l">
              <a:lnSpc>
                <a:spcPts val="165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1200" i="0" spc="0" dirty="0">
                <a:solidFill>
                  <a:srgbClr val="FFFFFF">
                    <a:alpha val="100000"/>
                  </a:srgbClr>
                </a:solidFill>
                <a:latin typeface="Vodafone Rg"/>
              </a:rPr>
              <a:t>Close the gap of education to save the nation's future.</a:t>
            </a:r>
          </a:p>
          <a:p>
            <a:pPr marL="193450" lvl="0" indent="-171450" algn="l">
              <a:lnSpc>
                <a:spcPts val="165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1200" i="0" spc="0" dirty="0">
                <a:solidFill>
                  <a:srgbClr val="FFFFFF">
                    <a:alpha val="100000"/>
                  </a:srgbClr>
                </a:solidFill>
                <a:latin typeface="Vodafone Rg"/>
              </a:rPr>
              <a:t>Continuity of donations</a:t>
            </a:r>
          </a:p>
        </p:txBody>
      </p:sp>
      <p:grpSp>
        <p:nvGrpSpPr>
          <p:cNvPr id="18" name="Group 18"/>
          <p:cNvGrpSpPr/>
          <p:nvPr/>
        </p:nvGrpSpPr>
        <p:grpSpPr>
          <a:xfrm rot="21600000">
            <a:off x="-220419" y="606043"/>
            <a:ext cx="2559313" cy="1199279"/>
            <a:chOff x="-35719" y="580701"/>
            <a:chExt cx="2559313" cy="1199279"/>
          </a:xfrm>
        </p:grpSpPr>
        <p:sp>
          <p:nvSpPr>
            <p:cNvPr id="17" name="Freeform 17"/>
            <p:cNvSpPr/>
            <p:nvPr/>
          </p:nvSpPr>
          <p:spPr>
            <a:xfrm>
              <a:off x="-35719" y="580701"/>
              <a:ext cx="2559313" cy="1199279"/>
            </a:xfrm>
            <a:custGeom>
              <a:avLst/>
              <a:gdLst/>
              <a:ahLst/>
              <a:cxnLst/>
              <a:rect l="0" t="0" r="0" b="0"/>
              <a:pathLst>
                <a:path w="304800" h="112643">
                  <a:moveTo>
                    <a:pt x="248479" y="0"/>
                  </a:moveTo>
                  <a:lnTo>
                    <a:pt x="56321" y="0"/>
                  </a:lnTo>
                  <a:cubicBezTo>
                    <a:pt x="25346" y="0"/>
                    <a:pt x="0" y="25346"/>
                    <a:pt x="0" y="56321"/>
                  </a:cubicBezTo>
                  <a:cubicBezTo>
                    <a:pt x="0" y="87297"/>
                    <a:pt x="25346" y="112643"/>
                    <a:pt x="56321" y="112643"/>
                  </a:cubicBezTo>
                  <a:lnTo>
                    <a:pt x="248479" y="112643"/>
                  </a:lnTo>
                  <a:cubicBezTo>
                    <a:pt x="279454" y="112643"/>
                    <a:pt x="304800" y="87297"/>
                    <a:pt x="304800" y="56321"/>
                  </a:cubicBezTo>
                  <a:cubicBezTo>
                    <a:pt x="304800" y="25346"/>
                    <a:pt x="279454" y="0"/>
                    <a:pt x="248479" y="0"/>
                  </a:cubicBezTo>
                  <a:close/>
                </a:path>
              </a:pathLst>
            </a:custGeom>
            <a:solidFill>
              <a:srgbClr val="000000">
                <a:alpha val="55000"/>
              </a:srgbClr>
            </a:solidFill>
          </p:spPr>
        </p:sp>
      </p:grpSp>
      <p:grpSp>
        <p:nvGrpSpPr>
          <p:cNvPr id="20" name="Group 20"/>
          <p:cNvGrpSpPr/>
          <p:nvPr/>
        </p:nvGrpSpPr>
        <p:grpSpPr>
          <a:xfrm rot="21600000">
            <a:off x="-220266" y="2177658"/>
            <a:ext cx="2559313" cy="1199279"/>
            <a:chOff x="-220266" y="2177658"/>
            <a:chExt cx="2559313" cy="1199279"/>
          </a:xfrm>
        </p:grpSpPr>
        <p:sp>
          <p:nvSpPr>
            <p:cNvPr id="19" name="Freeform 19"/>
            <p:cNvSpPr/>
            <p:nvPr/>
          </p:nvSpPr>
          <p:spPr>
            <a:xfrm>
              <a:off x="-220266" y="2177658"/>
              <a:ext cx="2559313" cy="1199279"/>
            </a:xfrm>
            <a:custGeom>
              <a:avLst/>
              <a:gdLst/>
              <a:ahLst/>
              <a:cxnLst/>
              <a:rect l="0" t="0" r="0" b="0"/>
              <a:pathLst>
                <a:path w="304800" h="112643">
                  <a:moveTo>
                    <a:pt x="248479" y="0"/>
                  </a:moveTo>
                  <a:lnTo>
                    <a:pt x="56321" y="0"/>
                  </a:lnTo>
                  <a:cubicBezTo>
                    <a:pt x="25346" y="0"/>
                    <a:pt x="0" y="25346"/>
                    <a:pt x="0" y="56321"/>
                  </a:cubicBezTo>
                  <a:cubicBezTo>
                    <a:pt x="0" y="87297"/>
                    <a:pt x="25346" y="112643"/>
                    <a:pt x="56321" y="112643"/>
                  </a:cubicBezTo>
                  <a:lnTo>
                    <a:pt x="248479" y="112643"/>
                  </a:lnTo>
                  <a:cubicBezTo>
                    <a:pt x="279454" y="112643"/>
                    <a:pt x="304800" y="87297"/>
                    <a:pt x="304800" y="56321"/>
                  </a:cubicBezTo>
                  <a:cubicBezTo>
                    <a:pt x="304800" y="25346"/>
                    <a:pt x="279454" y="0"/>
                    <a:pt x="248479" y="0"/>
                  </a:cubicBezTo>
                  <a:close/>
                </a:path>
              </a:pathLst>
            </a:custGeom>
            <a:solidFill>
              <a:srgbClr val="000000">
                <a:alpha val="55000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21600000">
            <a:off x="-218008" y="3914785"/>
            <a:ext cx="2559313" cy="1199279"/>
            <a:chOff x="-178594" y="3914785"/>
            <a:chExt cx="2559313" cy="1199279"/>
          </a:xfrm>
        </p:grpSpPr>
        <p:sp>
          <p:nvSpPr>
            <p:cNvPr id="21" name="Freeform 21"/>
            <p:cNvSpPr/>
            <p:nvPr/>
          </p:nvSpPr>
          <p:spPr>
            <a:xfrm>
              <a:off x="-178594" y="3914785"/>
              <a:ext cx="2559313" cy="1199279"/>
            </a:xfrm>
            <a:custGeom>
              <a:avLst/>
              <a:gdLst/>
              <a:ahLst/>
              <a:cxnLst/>
              <a:rect l="0" t="0" r="0" b="0"/>
              <a:pathLst>
                <a:path w="304800" h="112643">
                  <a:moveTo>
                    <a:pt x="248479" y="0"/>
                  </a:moveTo>
                  <a:lnTo>
                    <a:pt x="56321" y="0"/>
                  </a:lnTo>
                  <a:cubicBezTo>
                    <a:pt x="25346" y="0"/>
                    <a:pt x="0" y="25346"/>
                    <a:pt x="0" y="56321"/>
                  </a:cubicBezTo>
                  <a:cubicBezTo>
                    <a:pt x="0" y="87297"/>
                    <a:pt x="25346" y="112643"/>
                    <a:pt x="56321" y="112643"/>
                  </a:cubicBezTo>
                  <a:lnTo>
                    <a:pt x="248479" y="112643"/>
                  </a:lnTo>
                  <a:cubicBezTo>
                    <a:pt x="279454" y="112643"/>
                    <a:pt x="304800" y="87297"/>
                    <a:pt x="304800" y="56321"/>
                  </a:cubicBezTo>
                  <a:cubicBezTo>
                    <a:pt x="304800" y="25346"/>
                    <a:pt x="279454" y="0"/>
                    <a:pt x="248479" y="0"/>
                  </a:cubicBezTo>
                  <a:close/>
                </a:path>
              </a:pathLst>
            </a:custGeom>
            <a:solidFill>
              <a:srgbClr val="000000">
                <a:alpha val="55000"/>
              </a:srgbClr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964</Words>
  <Application>Microsoft Office PowerPoint</Application>
  <PresentationFormat>Custom</PresentationFormat>
  <Paragraphs>250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 Light</vt:lpstr>
      <vt:lpstr>Calibri</vt:lpstr>
      <vt:lpstr>Vodafone Rg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Ozge Balaban, Vodafone</dc:creator>
  <cp:lastModifiedBy>Balaban, Ozge, Vodafone</cp:lastModifiedBy>
  <cp:revision>19</cp:revision>
  <dcterms:created xsi:type="dcterms:W3CDTF">2023-04-28T08:47:27Z</dcterms:created>
  <dcterms:modified xsi:type="dcterms:W3CDTF">2023-04-28T09:15:52Z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359f705-2ba0-454b-9cfc-6ce5bcaac040_Enabled">
    <vt:lpwstr>true</vt:lpwstr>
  </property>
  <property fmtid="{D5CDD505-2E9C-101B-9397-08002B2CF9AE}" pid="3" name="MSIP_Label_0359f705-2ba0-454b-9cfc-6ce5bcaac040_SetDate">
    <vt:lpwstr>2023-04-28T09:15:51Z</vt:lpwstr>
  </property>
  <property fmtid="{D5CDD505-2E9C-101B-9397-08002B2CF9AE}" pid="4" name="MSIP_Label_0359f705-2ba0-454b-9cfc-6ce5bcaac040_Method">
    <vt:lpwstr>Standard</vt:lpwstr>
  </property>
  <property fmtid="{D5CDD505-2E9C-101B-9397-08002B2CF9AE}" pid="5" name="MSIP_Label_0359f705-2ba0-454b-9cfc-6ce5bcaac040_Name">
    <vt:lpwstr>0359f705-2ba0-454b-9cfc-6ce5bcaac040</vt:lpwstr>
  </property>
  <property fmtid="{D5CDD505-2E9C-101B-9397-08002B2CF9AE}" pid="6" name="MSIP_Label_0359f705-2ba0-454b-9cfc-6ce5bcaac040_SiteId">
    <vt:lpwstr>68283f3b-8487-4c86-adb3-a5228f18b893</vt:lpwstr>
  </property>
  <property fmtid="{D5CDD505-2E9C-101B-9397-08002B2CF9AE}" pid="7" name="MSIP_Label_0359f705-2ba0-454b-9cfc-6ce5bcaac040_ActionId">
    <vt:lpwstr>facd2489-3ec8-4a80-aca5-4653ea4c99e6</vt:lpwstr>
  </property>
  <property fmtid="{D5CDD505-2E9C-101B-9397-08002B2CF9AE}" pid="8" name="MSIP_Label_0359f705-2ba0-454b-9cfc-6ce5bcaac040_ContentBits">
    <vt:lpwstr>2</vt:lpwstr>
  </property>
</Properties>
</file>